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865" r:id="rId4"/>
    <p:sldId id="866" r:id="rId5"/>
    <p:sldId id="868" r:id="rId6"/>
    <p:sldId id="869" r:id="rId7"/>
    <p:sldId id="269" r:id="rId8"/>
    <p:sldId id="867" r:id="rId9"/>
    <p:sldId id="864" r:id="rId10"/>
    <p:sldId id="276" r:id="rId11"/>
    <p:sldId id="267" r:id="rId12"/>
    <p:sldId id="260" r:id="rId13"/>
    <p:sldId id="270" r:id="rId14"/>
    <p:sldId id="259" r:id="rId15"/>
    <p:sldId id="263" r:id="rId16"/>
    <p:sldId id="274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84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1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t.stryjewski\Documents\analizy\inne\koniunktura%20budownictwo\analiza\popy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t.stryjewski\Documents\analizy\inne\koniunktura%20budownictwo\201901\analiza\popy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'ROB-struktura'!$C$1</c:f>
              <c:strCache>
                <c:ptCount val="1"/>
                <c:pt idx="0">
                  <c:v>saldo towary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'ROB-struktura'!$A$2:$B$61</c:f>
              <c:multiLvlStrCache>
                <c:ptCount val="60"/>
                <c:lvl>
                  <c:pt idx="0">
                    <c:v>I kw.</c:v>
                  </c:pt>
                  <c:pt idx="1">
                    <c:v>II kw.</c:v>
                  </c:pt>
                  <c:pt idx="2">
                    <c:v>III kw.</c:v>
                  </c:pt>
                  <c:pt idx="3">
                    <c:v>IV kw.</c:v>
                  </c:pt>
                  <c:pt idx="4">
                    <c:v>I kw.</c:v>
                  </c:pt>
                  <c:pt idx="5">
                    <c:v>II kw.</c:v>
                  </c:pt>
                  <c:pt idx="6">
                    <c:v>III kw.</c:v>
                  </c:pt>
                  <c:pt idx="7">
                    <c:v>IV kw.</c:v>
                  </c:pt>
                  <c:pt idx="8">
                    <c:v>I kw.</c:v>
                  </c:pt>
                  <c:pt idx="9">
                    <c:v>II kw.</c:v>
                  </c:pt>
                  <c:pt idx="10">
                    <c:v>III kw.</c:v>
                  </c:pt>
                  <c:pt idx="11">
                    <c:v>IV kw.</c:v>
                  </c:pt>
                  <c:pt idx="12">
                    <c:v>I kw.</c:v>
                  </c:pt>
                  <c:pt idx="13">
                    <c:v>II kw.</c:v>
                  </c:pt>
                  <c:pt idx="14">
                    <c:v>III kw.</c:v>
                  </c:pt>
                  <c:pt idx="15">
                    <c:v>IV kw.</c:v>
                  </c:pt>
                  <c:pt idx="16">
                    <c:v>I kw.</c:v>
                  </c:pt>
                  <c:pt idx="17">
                    <c:v>II kw.</c:v>
                  </c:pt>
                  <c:pt idx="18">
                    <c:v>III kw.</c:v>
                  </c:pt>
                  <c:pt idx="19">
                    <c:v>IV kw.</c:v>
                  </c:pt>
                  <c:pt idx="20">
                    <c:v>I kw.</c:v>
                  </c:pt>
                  <c:pt idx="21">
                    <c:v>II kw.</c:v>
                  </c:pt>
                  <c:pt idx="22">
                    <c:v>III kw.</c:v>
                  </c:pt>
                  <c:pt idx="23">
                    <c:v>IV kw.</c:v>
                  </c:pt>
                  <c:pt idx="24">
                    <c:v>I kw.</c:v>
                  </c:pt>
                  <c:pt idx="25">
                    <c:v>II kw.</c:v>
                  </c:pt>
                  <c:pt idx="26">
                    <c:v>III kw.</c:v>
                  </c:pt>
                  <c:pt idx="27">
                    <c:v>IV kw.</c:v>
                  </c:pt>
                  <c:pt idx="28">
                    <c:v>I kw.</c:v>
                  </c:pt>
                  <c:pt idx="29">
                    <c:v>II kw.</c:v>
                  </c:pt>
                  <c:pt idx="30">
                    <c:v>III kw.</c:v>
                  </c:pt>
                  <c:pt idx="31">
                    <c:v>IV kw.</c:v>
                  </c:pt>
                  <c:pt idx="32">
                    <c:v>I kw.</c:v>
                  </c:pt>
                  <c:pt idx="33">
                    <c:v>II kw.</c:v>
                  </c:pt>
                  <c:pt idx="34">
                    <c:v>III kw.</c:v>
                  </c:pt>
                  <c:pt idx="35">
                    <c:v>IV kw.</c:v>
                  </c:pt>
                  <c:pt idx="36">
                    <c:v>I kw.</c:v>
                  </c:pt>
                  <c:pt idx="37">
                    <c:v>II kw.</c:v>
                  </c:pt>
                  <c:pt idx="38">
                    <c:v>III kw.</c:v>
                  </c:pt>
                  <c:pt idx="39">
                    <c:v>IV kw.</c:v>
                  </c:pt>
                  <c:pt idx="40">
                    <c:v>I kw.</c:v>
                  </c:pt>
                  <c:pt idx="41">
                    <c:v>II kw.</c:v>
                  </c:pt>
                  <c:pt idx="42">
                    <c:v>III kw.</c:v>
                  </c:pt>
                  <c:pt idx="43">
                    <c:v>IV kw.</c:v>
                  </c:pt>
                  <c:pt idx="44">
                    <c:v>I kw.</c:v>
                  </c:pt>
                  <c:pt idx="45">
                    <c:v>II kw.</c:v>
                  </c:pt>
                  <c:pt idx="46">
                    <c:v>III kw.</c:v>
                  </c:pt>
                  <c:pt idx="47">
                    <c:v>IV kw.</c:v>
                  </c:pt>
                  <c:pt idx="48">
                    <c:v>I kw.</c:v>
                  </c:pt>
                  <c:pt idx="49">
                    <c:v>II kw.</c:v>
                  </c:pt>
                  <c:pt idx="50">
                    <c:v>III kw.</c:v>
                  </c:pt>
                  <c:pt idx="51">
                    <c:v>IV kw.</c:v>
                  </c:pt>
                  <c:pt idx="52">
                    <c:v>I kw.</c:v>
                  </c:pt>
                  <c:pt idx="53">
                    <c:v>II kw.</c:v>
                  </c:pt>
                  <c:pt idx="54">
                    <c:v>III kw.</c:v>
                  </c:pt>
                  <c:pt idx="55">
                    <c:v>IV kw.</c:v>
                  </c:pt>
                  <c:pt idx="56">
                    <c:v>I kw.</c:v>
                  </c:pt>
                  <c:pt idx="57">
                    <c:v>II kw.</c:v>
                  </c:pt>
                  <c:pt idx="58">
                    <c:v>III kw.</c:v>
                  </c:pt>
                  <c:pt idx="59">
                    <c:v>IV kw.</c:v>
                  </c:pt>
                </c:lvl>
                <c:lvl>
                  <c:pt idx="0">
                    <c:v>2004</c:v>
                  </c:pt>
                  <c:pt idx="4">
                    <c:v>2005</c:v>
                  </c:pt>
                  <c:pt idx="8">
                    <c:v>2006</c:v>
                  </c:pt>
                  <c:pt idx="12">
                    <c:v>2007</c:v>
                  </c:pt>
                  <c:pt idx="16">
                    <c:v>2008</c:v>
                  </c:pt>
                  <c:pt idx="20">
                    <c:v>2009</c:v>
                  </c:pt>
                  <c:pt idx="24">
                    <c:v>2010</c:v>
                  </c:pt>
                  <c:pt idx="28">
                    <c:v>2011</c:v>
                  </c:pt>
                  <c:pt idx="32">
                    <c:v>2012</c:v>
                  </c:pt>
                  <c:pt idx="36">
                    <c:v>2013</c:v>
                  </c:pt>
                  <c:pt idx="40">
                    <c:v>2014</c:v>
                  </c:pt>
                  <c:pt idx="44">
                    <c:v>2015</c:v>
                  </c:pt>
                  <c:pt idx="48">
                    <c:v>2016</c:v>
                  </c:pt>
                  <c:pt idx="52">
                    <c:v>2017</c:v>
                  </c:pt>
                  <c:pt idx="56">
                    <c:v>2018</c:v>
                  </c:pt>
                </c:lvl>
              </c:multiLvlStrCache>
            </c:multiLvlStrRef>
          </c:cat>
          <c:val>
            <c:numRef>
              <c:f>'ROB-struktura'!$C$2:$C$60</c:f>
              <c:numCache>
                <c:formatCode>#,##0</c:formatCode>
                <c:ptCount val="59"/>
                <c:pt idx="0">
                  <c:v>-1793</c:v>
                </c:pt>
                <c:pt idx="1">
                  <c:v>-1953</c:v>
                </c:pt>
                <c:pt idx="2">
                  <c:v>-1465</c:v>
                </c:pt>
                <c:pt idx="3">
                  <c:v>-1418</c:v>
                </c:pt>
                <c:pt idx="4">
                  <c:v>-915</c:v>
                </c:pt>
                <c:pt idx="5">
                  <c:v>-1155</c:v>
                </c:pt>
                <c:pt idx="6">
                  <c:v>-1190</c:v>
                </c:pt>
                <c:pt idx="7">
                  <c:v>-1204</c:v>
                </c:pt>
                <c:pt idx="8">
                  <c:v>-1439</c:v>
                </c:pt>
                <c:pt idx="9">
                  <c:v>-1667</c:v>
                </c:pt>
                <c:pt idx="10">
                  <c:v>-2072</c:v>
                </c:pt>
                <c:pt idx="11">
                  <c:v>-2696</c:v>
                </c:pt>
                <c:pt idx="12">
                  <c:v>-3313</c:v>
                </c:pt>
                <c:pt idx="13">
                  <c:v>-4103</c:v>
                </c:pt>
                <c:pt idx="14">
                  <c:v>-3839</c:v>
                </c:pt>
                <c:pt idx="15">
                  <c:v>-5236</c:v>
                </c:pt>
                <c:pt idx="16">
                  <c:v>-4601</c:v>
                </c:pt>
                <c:pt idx="17">
                  <c:v>-5926</c:v>
                </c:pt>
                <c:pt idx="18">
                  <c:v>-6494</c:v>
                </c:pt>
                <c:pt idx="19">
                  <c:v>-6467</c:v>
                </c:pt>
                <c:pt idx="20">
                  <c:v>-1644</c:v>
                </c:pt>
                <c:pt idx="21">
                  <c:v>-1606</c:v>
                </c:pt>
                <c:pt idx="22">
                  <c:v>-2091</c:v>
                </c:pt>
                <c:pt idx="23">
                  <c:v>-2367</c:v>
                </c:pt>
                <c:pt idx="24">
                  <c:v>-1950</c:v>
                </c:pt>
                <c:pt idx="25">
                  <c:v>-2336</c:v>
                </c:pt>
                <c:pt idx="26">
                  <c:v>-3144</c:v>
                </c:pt>
                <c:pt idx="27">
                  <c:v>-3510</c:v>
                </c:pt>
                <c:pt idx="28">
                  <c:v>-2510</c:v>
                </c:pt>
                <c:pt idx="29">
                  <c:v>-4090</c:v>
                </c:pt>
                <c:pt idx="30">
                  <c:v>-3290</c:v>
                </c:pt>
                <c:pt idx="31">
                  <c:v>-3405</c:v>
                </c:pt>
                <c:pt idx="32">
                  <c:v>-2811</c:v>
                </c:pt>
                <c:pt idx="33">
                  <c:v>-2219</c:v>
                </c:pt>
                <c:pt idx="34">
                  <c:v>-1204</c:v>
                </c:pt>
                <c:pt idx="35">
                  <c:v>-1897</c:v>
                </c:pt>
                <c:pt idx="36">
                  <c:v>-1054</c:v>
                </c:pt>
                <c:pt idx="37">
                  <c:v>541</c:v>
                </c:pt>
                <c:pt idx="38">
                  <c:v>284</c:v>
                </c:pt>
                <c:pt idx="39">
                  <c:v>-106</c:v>
                </c:pt>
                <c:pt idx="40">
                  <c:v>-780</c:v>
                </c:pt>
                <c:pt idx="41">
                  <c:v>-834</c:v>
                </c:pt>
                <c:pt idx="42">
                  <c:v>-396</c:v>
                </c:pt>
                <c:pt idx="43">
                  <c:v>-1245</c:v>
                </c:pt>
                <c:pt idx="44">
                  <c:v>1564</c:v>
                </c:pt>
                <c:pt idx="45">
                  <c:v>322</c:v>
                </c:pt>
                <c:pt idx="46">
                  <c:v>-719</c:v>
                </c:pt>
                <c:pt idx="47">
                  <c:v>1046</c:v>
                </c:pt>
                <c:pt idx="48">
                  <c:v>1184</c:v>
                </c:pt>
                <c:pt idx="49">
                  <c:v>1711</c:v>
                </c:pt>
                <c:pt idx="50">
                  <c:v>-432</c:v>
                </c:pt>
                <c:pt idx="51">
                  <c:v>472</c:v>
                </c:pt>
                <c:pt idx="52">
                  <c:v>696</c:v>
                </c:pt>
                <c:pt idx="53">
                  <c:v>769</c:v>
                </c:pt>
                <c:pt idx="54">
                  <c:v>524</c:v>
                </c:pt>
                <c:pt idx="55">
                  <c:v>-563</c:v>
                </c:pt>
                <c:pt idx="56">
                  <c:v>-1113</c:v>
                </c:pt>
                <c:pt idx="57" formatCode="0">
                  <c:v>-309</c:v>
                </c:pt>
                <c:pt idx="58" formatCode="General">
                  <c:v>-1285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08-514D-B4EC-FB48E720024C}"/>
            </c:ext>
          </c:extLst>
        </c:ser>
        <c:ser>
          <c:idx val="1"/>
          <c:order val="1"/>
          <c:tx>
            <c:strRef>
              <c:f>'ROB-struktura'!$D$1</c:f>
              <c:strCache>
                <c:ptCount val="1"/>
                <c:pt idx="0">
                  <c:v>Saldo usługi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'ROB-struktura'!$A$2:$B$61</c:f>
              <c:multiLvlStrCache>
                <c:ptCount val="60"/>
                <c:lvl>
                  <c:pt idx="0">
                    <c:v>I kw.</c:v>
                  </c:pt>
                  <c:pt idx="1">
                    <c:v>II kw.</c:v>
                  </c:pt>
                  <c:pt idx="2">
                    <c:v>III kw.</c:v>
                  </c:pt>
                  <c:pt idx="3">
                    <c:v>IV kw.</c:v>
                  </c:pt>
                  <c:pt idx="4">
                    <c:v>I kw.</c:v>
                  </c:pt>
                  <c:pt idx="5">
                    <c:v>II kw.</c:v>
                  </c:pt>
                  <c:pt idx="6">
                    <c:v>III kw.</c:v>
                  </c:pt>
                  <c:pt idx="7">
                    <c:v>IV kw.</c:v>
                  </c:pt>
                  <c:pt idx="8">
                    <c:v>I kw.</c:v>
                  </c:pt>
                  <c:pt idx="9">
                    <c:v>II kw.</c:v>
                  </c:pt>
                  <c:pt idx="10">
                    <c:v>III kw.</c:v>
                  </c:pt>
                  <c:pt idx="11">
                    <c:v>IV kw.</c:v>
                  </c:pt>
                  <c:pt idx="12">
                    <c:v>I kw.</c:v>
                  </c:pt>
                  <c:pt idx="13">
                    <c:v>II kw.</c:v>
                  </c:pt>
                  <c:pt idx="14">
                    <c:v>III kw.</c:v>
                  </c:pt>
                  <c:pt idx="15">
                    <c:v>IV kw.</c:v>
                  </c:pt>
                  <c:pt idx="16">
                    <c:v>I kw.</c:v>
                  </c:pt>
                  <c:pt idx="17">
                    <c:v>II kw.</c:v>
                  </c:pt>
                  <c:pt idx="18">
                    <c:v>III kw.</c:v>
                  </c:pt>
                  <c:pt idx="19">
                    <c:v>IV kw.</c:v>
                  </c:pt>
                  <c:pt idx="20">
                    <c:v>I kw.</c:v>
                  </c:pt>
                  <c:pt idx="21">
                    <c:v>II kw.</c:v>
                  </c:pt>
                  <c:pt idx="22">
                    <c:v>III kw.</c:v>
                  </c:pt>
                  <c:pt idx="23">
                    <c:v>IV kw.</c:v>
                  </c:pt>
                  <c:pt idx="24">
                    <c:v>I kw.</c:v>
                  </c:pt>
                  <c:pt idx="25">
                    <c:v>II kw.</c:v>
                  </c:pt>
                  <c:pt idx="26">
                    <c:v>III kw.</c:v>
                  </c:pt>
                  <c:pt idx="27">
                    <c:v>IV kw.</c:v>
                  </c:pt>
                  <c:pt idx="28">
                    <c:v>I kw.</c:v>
                  </c:pt>
                  <c:pt idx="29">
                    <c:v>II kw.</c:v>
                  </c:pt>
                  <c:pt idx="30">
                    <c:v>III kw.</c:v>
                  </c:pt>
                  <c:pt idx="31">
                    <c:v>IV kw.</c:v>
                  </c:pt>
                  <c:pt idx="32">
                    <c:v>I kw.</c:v>
                  </c:pt>
                  <c:pt idx="33">
                    <c:v>II kw.</c:v>
                  </c:pt>
                  <c:pt idx="34">
                    <c:v>III kw.</c:v>
                  </c:pt>
                  <c:pt idx="35">
                    <c:v>IV kw.</c:v>
                  </c:pt>
                  <c:pt idx="36">
                    <c:v>I kw.</c:v>
                  </c:pt>
                  <c:pt idx="37">
                    <c:v>II kw.</c:v>
                  </c:pt>
                  <c:pt idx="38">
                    <c:v>III kw.</c:v>
                  </c:pt>
                  <c:pt idx="39">
                    <c:v>IV kw.</c:v>
                  </c:pt>
                  <c:pt idx="40">
                    <c:v>I kw.</c:v>
                  </c:pt>
                  <c:pt idx="41">
                    <c:v>II kw.</c:v>
                  </c:pt>
                  <c:pt idx="42">
                    <c:v>III kw.</c:v>
                  </c:pt>
                  <c:pt idx="43">
                    <c:v>IV kw.</c:v>
                  </c:pt>
                  <c:pt idx="44">
                    <c:v>I kw.</c:v>
                  </c:pt>
                  <c:pt idx="45">
                    <c:v>II kw.</c:v>
                  </c:pt>
                  <c:pt idx="46">
                    <c:v>III kw.</c:v>
                  </c:pt>
                  <c:pt idx="47">
                    <c:v>IV kw.</c:v>
                  </c:pt>
                  <c:pt idx="48">
                    <c:v>I kw.</c:v>
                  </c:pt>
                  <c:pt idx="49">
                    <c:v>II kw.</c:v>
                  </c:pt>
                  <c:pt idx="50">
                    <c:v>III kw.</c:v>
                  </c:pt>
                  <c:pt idx="51">
                    <c:v>IV kw.</c:v>
                  </c:pt>
                  <c:pt idx="52">
                    <c:v>I kw.</c:v>
                  </c:pt>
                  <c:pt idx="53">
                    <c:v>II kw.</c:v>
                  </c:pt>
                  <c:pt idx="54">
                    <c:v>III kw.</c:v>
                  </c:pt>
                  <c:pt idx="55">
                    <c:v>IV kw.</c:v>
                  </c:pt>
                  <c:pt idx="56">
                    <c:v>I kw.</c:v>
                  </c:pt>
                  <c:pt idx="57">
                    <c:v>II kw.</c:v>
                  </c:pt>
                  <c:pt idx="58">
                    <c:v>III kw.</c:v>
                  </c:pt>
                  <c:pt idx="59">
                    <c:v>IV kw.</c:v>
                  </c:pt>
                </c:lvl>
                <c:lvl>
                  <c:pt idx="0">
                    <c:v>2004</c:v>
                  </c:pt>
                  <c:pt idx="4">
                    <c:v>2005</c:v>
                  </c:pt>
                  <c:pt idx="8">
                    <c:v>2006</c:v>
                  </c:pt>
                  <c:pt idx="12">
                    <c:v>2007</c:v>
                  </c:pt>
                  <c:pt idx="16">
                    <c:v>2008</c:v>
                  </c:pt>
                  <c:pt idx="20">
                    <c:v>2009</c:v>
                  </c:pt>
                  <c:pt idx="24">
                    <c:v>2010</c:v>
                  </c:pt>
                  <c:pt idx="28">
                    <c:v>2011</c:v>
                  </c:pt>
                  <c:pt idx="32">
                    <c:v>2012</c:v>
                  </c:pt>
                  <c:pt idx="36">
                    <c:v>2013</c:v>
                  </c:pt>
                  <c:pt idx="40">
                    <c:v>2014</c:v>
                  </c:pt>
                  <c:pt idx="44">
                    <c:v>2015</c:v>
                  </c:pt>
                  <c:pt idx="48">
                    <c:v>2016</c:v>
                  </c:pt>
                  <c:pt idx="52">
                    <c:v>2017</c:v>
                  </c:pt>
                  <c:pt idx="56">
                    <c:v>2018</c:v>
                  </c:pt>
                </c:lvl>
              </c:multiLvlStrCache>
            </c:multiLvlStrRef>
          </c:cat>
          <c:val>
            <c:numRef>
              <c:f>'ROB-struktura'!$D$2:$D$60</c:f>
              <c:numCache>
                <c:formatCode>#,##0</c:formatCode>
                <c:ptCount val="59"/>
                <c:pt idx="0">
                  <c:v>567</c:v>
                </c:pt>
                <c:pt idx="1">
                  <c:v>93</c:v>
                </c:pt>
                <c:pt idx="2">
                  <c:v>100</c:v>
                </c:pt>
                <c:pt idx="3">
                  <c:v>613</c:v>
                </c:pt>
                <c:pt idx="4">
                  <c:v>546</c:v>
                </c:pt>
                <c:pt idx="5">
                  <c:v>498</c:v>
                </c:pt>
                <c:pt idx="6">
                  <c:v>342</c:v>
                </c:pt>
                <c:pt idx="7">
                  <c:v>592</c:v>
                </c:pt>
                <c:pt idx="8">
                  <c:v>539</c:v>
                </c:pt>
                <c:pt idx="9">
                  <c:v>279</c:v>
                </c:pt>
                <c:pt idx="10">
                  <c:v>390</c:v>
                </c:pt>
                <c:pt idx="11">
                  <c:v>824</c:v>
                </c:pt>
                <c:pt idx="12">
                  <c:v>1223</c:v>
                </c:pt>
                <c:pt idx="13">
                  <c:v>1031</c:v>
                </c:pt>
                <c:pt idx="14">
                  <c:v>1169</c:v>
                </c:pt>
                <c:pt idx="15">
                  <c:v>1921</c:v>
                </c:pt>
                <c:pt idx="16">
                  <c:v>1108</c:v>
                </c:pt>
                <c:pt idx="17">
                  <c:v>1163</c:v>
                </c:pt>
                <c:pt idx="18">
                  <c:v>1092</c:v>
                </c:pt>
                <c:pt idx="19">
                  <c:v>1707</c:v>
                </c:pt>
                <c:pt idx="20">
                  <c:v>1276</c:v>
                </c:pt>
                <c:pt idx="21">
                  <c:v>1220</c:v>
                </c:pt>
                <c:pt idx="22">
                  <c:v>1091</c:v>
                </c:pt>
                <c:pt idx="23">
                  <c:v>1430</c:v>
                </c:pt>
                <c:pt idx="24">
                  <c:v>720</c:v>
                </c:pt>
                <c:pt idx="25">
                  <c:v>1138</c:v>
                </c:pt>
                <c:pt idx="26">
                  <c:v>642</c:v>
                </c:pt>
                <c:pt idx="27">
                  <c:v>797</c:v>
                </c:pt>
                <c:pt idx="28">
                  <c:v>1354</c:v>
                </c:pt>
                <c:pt idx="29">
                  <c:v>1733</c:v>
                </c:pt>
                <c:pt idx="30">
                  <c:v>1179</c:v>
                </c:pt>
                <c:pt idx="31">
                  <c:v>901</c:v>
                </c:pt>
                <c:pt idx="32">
                  <c:v>1427</c:v>
                </c:pt>
                <c:pt idx="33">
                  <c:v>1772</c:v>
                </c:pt>
                <c:pt idx="34">
                  <c:v>1410</c:v>
                </c:pt>
                <c:pt idx="35">
                  <c:v>1395</c:v>
                </c:pt>
                <c:pt idx="36">
                  <c:v>1813</c:v>
                </c:pt>
                <c:pt idx="37">
                  <c:v>2375</c:v>
                </c:pt>
                <c:pt idx="38">
                  <c:v>1637</c:v>
                </c:pt>
                <c:pt idx="39">
                  <c:v>1821</c:v>
                </c:pt>
                <c:pt idx="40">
                  <c:v>2154</c:v>
                </c:pt>
                <c:pt idx="41">
                  <c:v>2559</c:v>
                </c:pt>
                <c:pt idx="42">
                  <c:v>2033</c:v>
                </c:pt>
                <c:pt idx="43">
                  <c:v>2313</c:v>
                </c:pt>
                <c:pt idx="44">
                  <c:v>2492</c:v>
                </c:pt>
                <c:pt idx="45">
                  <c:v>3106</c:v>
                </c:pt>
                <c:pt idx="46">
                  <c:v>2633</c:v>
                </c:pt>
                <c:pt idx="47">
                  <c:v>2680</c:v>
                </c:pt>
                <c:pt idx="48">
                  <c:v>3150</c:v>
                </c:pt>
                <c:pt idx="49">
                  <c:v>3724</c:v>
                </c:pt>
                <c:pt idx="50">
                  <c:v>3405</c:v>
                </c:pt>
                <c:pt idx="51">
                  <c:v>3684</c:v>
                </c:pt>
                <c:pt idx="52">
                  <c:v>4019</c:v>
                </c:pt>
                <c:pt idx="53">
                  <c:v>4658</c:v>
                </c:pt>
                <c:pt idx="54">
                  <c:v>4493</c:v>
                </c:pt>
                <c:pt idx="55">
                  <c:v>4786</c:v>
                </c:pt>
                <c:pt idx="56">
                  <c:v>5188</c:v>
                </c:pt>
                <c:pt idx="57" formatCode="0">
                  <c:v>5869</c:v>
                </c:pt>
                <c:pt idx="58" formatCode="General">
                  <c:v>5254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08-514D-B4EC-FB48E720024C}"/>
            </c:ext>
          </c:extLst>
        </c:ser>
        <c:ser>
          <c:idx val="2"/>
          <c:order val="2"/>
          <c:tx>
            <c:strRef>
              <c:f>'ROB-struktura'!$E$1</c:f>
              <c:strCache>
                <c:ptCount val="1"/>
                <c:pt idx="0">
                  <c:v>saldo doch 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'ROB-struktura'!$A$2:$B$61</c:f>
              <c:multiLvlStrCache>
                <c:ptCount val="60"/>
                <c:lvl>
                  <c:pt idx="0">
                    <c:v>I kw.</c:v>
                  </c:pt>
                  <c:pt idx="1">
                    <c:v>II kw.</c:v>
                  </c:pt>
                  <c:pt idx="2">
                    <c:v>III kw.</c:v>
                  </c:pt>
                  <c:pt idx="3">
                    <c:v>IV kw.</c:v>
                  </c:pt>
                  <c:pt idx="4">
                    <c:v>I kw.</c:v>
                  </c:pt>
                  <c:pt idx="5">
                    <c:v>II kw.</c:v>
                  </c:pt>
                  <c:pt idx="6">
                    <c:v>III kw.</c:v>
                  </c:pt>
                  <c:pt idx="7">
                    <c:v>IV kw.</c:v>
                  </c:pt>
                  <c:pt idx="8">
                    <c:v>I kw.</c:v>
                  </c:pt>
                  <c:pt idx="9">
                    <c:v>II kw.</c:v>
                  </c:pt>
                  <c:pt idx="10">
                    <c:v>III kw.</c:v>
                  </c:pt>
                  <c:pt idx="11">
                    <c:v>IV kw.</c:v>
                  </c:pt>
                  <c:pt idx="12">
                    <c:v>I kw.</c:v>
                  </c:pt>
                  <c:pt idx="13">
                    <c:v>II kw.</c:v>
                  </c:pt>
                  <c:pt idx="14">
                    <c:v>III kw.</c:v>
                  </c:pt>
                  <c:pt idx="15">
                    <c:v>IV kw.</c:v>
                  </c:pt>
                  <c:pt idx="16">
                    <c:v>I kw.</c:v>
                  </c:pt>
                  <c:pt idx="17">
                    <c:v>II kw.</c:v>
                  </c:pt>
                  <c:pt idx="18">
                    <c:v>III kw.</c:v>
                  </c:pt>
                  <c:pt idx="19">
                    <c:v>IV kw.</c:v>
                  </c:pt>
                  <c:pt idx="20">
                    <c:v>I kw.</c:v>
                  </c:pt>
                  <c:pt idx="21">
                    <c:v>II kw.</c:v>
                  </c:pt>
                  <c:pt idx="22">
                    <c:v>III kw.</c:v>
                  </c:pt>
                  <c:pt idx="23">
                    <c:v>IV kw.</c:v>
                  </c:pt>
                  <c:pt idx="24">
                    <c:v>I kw.</c:v>
                  </c:pt>
                  <c:pt idx="25">
                    <c:v>II kw.</c:v>
                  </c:pt>
                  <c:pt idx="26">
                    <c:v>III kw.</c:v>
                  </c:pt>
                  <c:pt idx="27">
                    <c:v>IV kw.</c:v>
                  </c:pt>
                  <c:pt idx="28">
                    <c:v>I kw.</c:v>
                  </c:pt>
                  <c:pt idx="29">
                    <c:v>II kw.</c:v>
                  </c:pt>
                  <c:pt idx="30">
                    <c:v>III kw.</c:v>
                  </c:pt>
                  <c:pt idx="31">
                    <c:v>IV kw.</c:v>
                  </c:pt>
                  <c:pt idx="32">
                    <c:v>I kw.</c:v>
                  </c:pt>
                  <c:pt idx="33">
                    <c:v>II kw.</c:v>
                  </c:pt>
                  <c:pt idx="34">
                    <c:v>III kw.</c:v>
                  </c:pt>
                  <c:pt idx="35">
                    <c:v>IV kw.</c:v>
                  </c:pt>
                  <c:pt idx="36">
                    <c:v>I kw.</c:v>
                  </c:pt>
                  <c:pt idx="37">
                    <c:v>II kw.</c:v>
                  </c:pt>
                  <c:pt idx="38">
                    <c:v>III kw.</c:v>
                  </c:pt>
                  <c:pt idx="39">
                    <c:v>IV kw.</c:v>
                  </c:pt>
                  <c:pt idx="40">
                    <c:v>I kw.</c:v>
                  </c:pt>
                  <c:pt idx="41">
                    <c:v>II kw.</c:v>
                  </c:pt>
                  <c:pt idx="42">
                    <c:v>III kw.</c:v>
                  </c:pt>
                  <c:pt idx="43">
                    <c:v>IV kw.</c:v>
                  </c:pt>
                  <c:pt idx="44">
                    <c:v>I kw.</c:v>
                  </c:pt>
                  <c:pt idx="45">
                    <c:v>II kw.</c:v>
                  </c:pt>
                  <c:pt idx="46">
                    <c:v>III kw.</c:v>
                  </c:pt>
                  <c:pt idx="47">
                    <c:v>IV kw.</c:v>
                  </c:pt>
                  <c:pt idx="48">
                    <c:v>I kw.</c:v>
                  </c:pt>
                  <c:pt idx="49">
                    <c:v>II kw.</c:v>
                  </c:pt>
                  <c:pt idx="50">
                    <c:v>III kw.</c:v>
                  </c:pt>
                  <c:pt idx="51">
                    <c:v>IV kw.</c:v>
                  </c:pt>
                  <c:pt idx="52">
                    <c:v>I kw.</c:v>
                  </c:pt>
                  <c:pt idx="53">
                    <c:v>II kw.</c:v>
                  </c:pt>
                  <c:pt idx="54">
                    <c:v>III kw.</c:v>
                  </c:pt>
                  <c:pt idx="55">
                    <c:v>IV kw.</c:v>
                  </c:pt>
                  <c:pt idx="56">
                    <c:v>I kw.</c:v>
                  </c:pt>
                  <c:pt idx="57">
                    <c:v>II kw.</c:v>
                  </c:pt>
                  <c:pt idx="58">
                    <c:v>III kw.</c:v>
                  </c:pt>
                  <c:pt idx="59">
                    <c:v>IV kw.</c:v>
                  </c:pt>
                </c:lvl>
                <c:lvl>
                  <c:pt idx="0">
                    <c:v>2004</c:v>
                  </c:pt>
                  <c:pt idx="4">
                    <c:v>2005</c:v>
                  </c:pt>
                  <c:pt idx="8">
                    <c:v>2006</c:v>
                  </c:pt>
                  <c:pt idx="12">
                    <c:v>2007</c:v>
                  </c:pt>
                  <c:pt idx="16">
                    <c:v>2008</c:v>
                  </c:pt>
                  <c:pt idx="20">
                    <c:v>2009</c:v>
                  </c:pt>
                  <c:pt idx="24">
                    <c:v>2010</c:v>
                  </c:pt>
                  <c:pt idx="28">
                    <c:v>2011</c:v>
                  </c:pt>
                  <c:pt idx="32">
                    <c:v>2012</c:v>
                  </c:pt>
                  <c:pt idx="36">
                    <c:v>2013</c:v>
                  </c:pt>
                  <c:pt idx="40">
                    <c:v>2014</c:v>
                  </c:pt>
                  <c:pt idx="44">
                    <c:v>2015</c:v>
                  </c:pt>
                  <c:pt idx="48">
                    <c:v>2016</c:v>
                  </c:pt>
                  <c:pt idx="52">
                    <c:v>2017</c:v>
                  </c:pt>
                  <c:pt idx="56">
                    <c:v>2018</c:v>
                  </c:pt>
                </c:lvl>
              </c:multiLvlStrCache>
            </c:multiLvlStrRef>
          </c:cat>
          <c:val>
            <c:numRef>
              <c:f>'ROB-struktura'!$E$2:$E$60</c:f>
              <c:numCache>
                <c:formatCode>#,##0</c:formatCode>
                <c:ptCount val="59"/>
                <c:pt idx="0">
                  <c:v>-1838</c:v>
                </c:pt>
                <c:pt idx="1">
                  <c:v>-1551</c:v>
                </c:pt>
                <c:pt idx="2">
                  <c:v>-1503</c:v>
                </c:pt>
                <c:pt idx="3">
                  <c:v>-1591</c:v>
                </c:pt>
                <c:pt idx="4">
                  <c:v>-832</c:v>
                </c:pt>
                <c:pt idx="5">
                  <c:v>-803</c:v>
                </c:pt>
                <c:pt idx="6">
                  <c:v>-1048</c:v>
                </c:pt>
                <c:pt idx="7">
                  <c:v>-1444</c:v>
                </c:pt>
                <c:pt idx="8">
                  <c:v>-1322</c:v>
                </c:pt>
                <c:pt idx="9">
                  <c:v>-1285</c:v>
                </c:pt>
                <c:pt idx="10">
                  <c:v>-633</c:v>
                </c:pt>
                <c:pt idx="11">
                  <c:v>-2475</c:v>
                </c:pt>
                <c:pt idx="12">
                  <c:v>-2012</c:v>
                </c:pt>
                <c:pt idx="13">
                  <c:v>-2612</c:v>
                </c:pt>
                <c:pt idx="14">
                  <c:v>-1959</c:v>
                </c:pt>
                <c:pt idx="15">
                  <c:v>-2961</c:v>
                </c:pt>
                <c:pt idx="16">
                  <c:v>-1779</c:v>
                </c:pt>
                <c:pt idx="17">
                  <c:v>-2549</c:v>
                </c:pt>
                <c:pt idx="18">
                  <c:v>-890</c:v>
                </c:pt>
                <c:pt idx="19">
                  <c:v>-1644</c:v>
                </c:pt>
                <c:pt idx="20">
                  <c:v>-1161</c:v>
                </c:pt>
                <c:pt idx="21">
                  <c:v>-2570</c:v>
                </c:pt>
                <c:pt idx="22">
                  <c:v>-2118</c:v>
                </c:pt>
                <c:pt idx="23">
                  <c:v>-3127</c:v>
                </c:pt>
                <c:pt idx="24">
                  <c:v>-1982</c:v>
                </c:pt>
                <c:pt idx="25">
                  <c:v>-2241</c:v>
                </c:pt>
                <c:pt idx="26">
                  <c:v>-3855</c:v>
                </c:pt>
                <c:pt idx="27">
                  <c:v>-3719</c:v>
                </c:pt>
                <c:pt idx="28">
                  <c:v>-1713</c:v>
                </c:pt>
                <c:pt idx="29">
                  <c:v>-3387</c:v>
                </c:pt>
                <c:pt idx="30">
                  <c:v>-3686</c:v>
                </c:pt>
                <c:pt idx="31">
                  <c:v>-3498</c:v>
                </c:pt>
                <c:pt idx="32">
                  <c:v>-2036</c:v>
                </c:pt>
                <c:pt idx="33">
                  <c:v>-2314</c:v>
                </c:pt>
                <c:pt idx="34">
                  <c:v>-4286</c:v>
                </c:pt>
                <c:pt idx="35">
                  <c:v>-3568</c:v>
                </c:pt>
                <c:pt idx="36">
                  <c:v>-1729</c:v>
                </c:pt>
                <c:pt idx="37">
                  <c:v>-2771</c:v>
                </c:pt>
                <c:pt idx="38">
                  <c:v>-2771</c:v>
                </c:pt>
                <c:pt idx="39">
                  <c:v>-4644</c:v>
                </c:pt>
                <c:pt idx="40">
                  <c:v>-3130</c:v>
                </c:pt>
                <c:pt idx="41">
                  <c:v>-4099</c:v>
                </c:pt>
                <c:pt idx="42">
                  <c:v>-4320</c:v>
                </c:pt>
                <c:pt idx="43">
                  <c:v>-2412</c:v>
                </c:pt>
                <c:pt idx="44">
                  <c:v>-2879</c:v>
                </c:pt>
                <c:pt idx="45">
                  <c:v>-3053</c:v>
                </c:pt>
                <c:pt idx="46">
                  <c:v>-4574</c:v>
                </c:pt>
                <c:pt idx="47">
                  <c:v>-4177</c:v>
                </c:pt>
                <c:pt idx="48">
                  <c:v>-4261</c:v>
                </c:pt>
                <c:pt idx="49">
                  <c:v>-3650</c:v>
                </c:pt>
                <c:pt idx="50">
                  <c:v>-5749</c:v>
                </c:pt>
                <c:pt idx="51">
                  <c:v>-4086</c:v>
                </c:pt>
                <c:pt idx="52">
                  <c:v>-2736</c:v>
                </c:pt>
                <c:pt idx="53">
                  <c:v>-5157</c:v>
                </c:pt>
                <c:pt idx="54">
                  <c:v>-4910</c:v>
                </c:pt>
                <c:pt idx="55">
                  <c:v>-5738</c:v>
                </c:pt>
                <c:pt idx="56">
                  <c:v>-3275</c:v>
                </c:pt>
                <c:pt idx="57" formatCode="0">
                  <c:v>-4728</c:v>
                </c:pt>
                <c:pt idx="58" formatCode="General">
                  <c:v>-6073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08-514D-B4EC-FB48E720024C}"/>
            </c:ext>
          </c:extLst>
        </c:ser>
        <c:ser>
          <c:idx val="3"/>
          <c:order val="3"/>
          <c:tx>
            <c:strRef>
              <c:f>'ROB-struktura'!$F$1</c:f>
              <c:strCache>
                <c:ptCount val="1"/>
                <c:pt idx="0">
                  <c:v>saldo doch 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'ROB-struktura'!$A$2:$B$61</c:f>
              <c:multiLvlStrCache>
                <c:ptCount val="60"/>
                <c:lvl>
                  <c:pt idx="0">
                    <c:v>I kw.</c:v>
                  </c:pt>
                  <c:pt idx="1">
                    <c:v>II kw.</c:v>
                  </c:pt>
                  <c:pt idx="2">
                    <c:v>III kw.</c:v>
                  </c:pt>
                  <c:pt idx="3">
                    <c:v>IV kw.</c:v>
                  </c:pt>
                  <c:pt idx="4">
                    <c:v>I kw.</c:v>
                  </c:pt>
                  <c:pt idx="5">
                    <c:v>II kw.</c:v>
                  </c:pt>
                  <c:pt idx="6">
                    <c:v>III kw.</c:v>
                  </c:pt>
                  <c:pt idx="7">
                    <c:v>IV kw.</c:v>
                  </c:pt>
                  <c:pt idx="8">
                    <c:v>I kw.</c:v>
                  </c:pt>
                  <c:pt idx="9">
                    <c:v>II kw.</c:v>
                  </c:pt>
                  <c:pt idx="10">
                    <c:v>III kw.</c:v>
                  </c:pt>
                  <c:pt idx="11">
                    <c:v>IV kw.</c:v>
                  </c:pt>
                  <c:pt idx="12">
                    <c:v>I kw.</c:v>
                  </c:pt>
                  <c:pt idx="13">
                    <c:v>II kw.</c:v>
                  </c:pt>
                  <c:pt idx="14">
                    <c:v>III kw.</c:v>
                  </c:pt>
                  <c:pt idx="15">
                    <c:v>IV kw.</c:v>
                  </c:pt>
                  <c:pt idx="16">
                    <c:v>I kw.</c:v>
                  </c:pt>
                  <c:pt idx="17">
                    <c:v>II kw.</c:v>
                  </c:pt>
                  <c:pt idx="18">
                    <c:v>III kw.</c:v>
                  </c:pt>
                  <c:pt idx="19">
                    <c:v>IV kw.</c:v>
                  </c:pt>
                  <c:pt idx="20">
                    <c:v>I kw.</c:v>
                  </c:pt>
                  <c:pt idx="21">
                    <c:v>II kw.</c:v>
                  </c:pt>
                  <c:pt idx="22">
                    <c:v>III kw.</c:v>
                  </c:pt>
                  <c:pt idx="23">
                    <c:v>IV kw.</c:v>
                  </c:pt>
                  <c:pt idx="24">
                    <c:v>I kw.</c:v>
                  </c:pt>
                  <c:pt idx="25">
                    <c:v>II kw.</c:v>
                  </c:pt>
                  <c:pt idx="26">
                    <c:v>III kw.</c:v>
                  </c:pt>
                  <c:pt idx="27">
                    <c:v>IV kw.</c:v>
                  </c:pt>
                  <c:pt idx="28">
                    <c:v>I kw.</c:v>
                  </c:pt>
                  <c:pt idx="29">
                    <c:v>II kw.</c:v>
                  </c:pt>
                  <c:pt idx="30">
                    <c:v>III kw.</c:v>
                  </c:pt>
                  <c:pt idx="31">
                    <c:v>IV kw.</c:v>
                  </c:pt>
                  <c:pt idx="32">
                    <c:v>I kw.</c:v>
                  </c:pt>
                  <c:pt idx="33">
                    <c:v>II kw.</c:v>
                  </c:pt>
                  <c:pt idx="34">
                    <c:v>III kw.</c:v>
                  </c:pt>
                  <c:pt idx="35">
                    <c:v>IV kw.</c:v>
                  </c:pt>
                  <c:pt idx="36">
                    <c:v>I kw.</c:v>
                  </c:pt>
                  <c:pt idx="37">
                    <c:v>II kw.</c:v>
                  </c:pt>
                  <c:pt idx="38">
                    <c:v>III kw.</c:v>
                  </c:pt>
                  <c:pt idx="39">
                    <c:v>IV kw.</c:v>
                  </c:pt>
                  <c:pt idx="40">
                    <c:v>I kw.</c:v>
                  </c:pt>
                  <c:pt idx="41">
                    <c:v>II kw.</c:v>
                  </c:pt>
                  <c:pt idx="42">
                    <c:v>III kw.</c:v>
                  </c:pt>
                  <c:pt idx="43">
                    <c:v>IV kw.</c:v>
                  </c:pt>
                  <c:pt idx="44">
                    <c:v>I kw.</c:v>
                  </c:pt>
                  <c:pt idx="45">
                    <c:v>II kw.</c:v>
                  </c:pt>
                  <c:pt idx="46">
                    <c:v>III kw.</c:v>
                  </c:pt>
                  <c:pt idx="47">
                    <c:v>IV kw.</c:v>
                  </c:pt>
                  <c:pt idx="48">
                    <c:v>I kw.</c:v>
                  </c:pt>
                  <c:pt idx="49">
                    <c:v>II kw.</c:v>
                  </c:pt>
                  <c:pt idx="50">
                    <c:v>III kw.</c:v>
                  </c:pt>
                  <c:pt idx="51">
                    <c:v>IV kw.</c:v>
                  </c:pt>
                  <c:pt idx="52">
                    <c:v>I kw.</c:v>
                  </c:pt>
                  <c:pt idx="53">
                    <c:v>II kw.</c:v>
                  </c:pt>
                  <c:pt idx="54">
                    <c:v>III kw.</c:v>
                  </c:pt>
                  <c:pt idx="55">
                    <c:v>IV kw.</c:v>
                  </c:pt>
                  <c:pt idx="56">
                    <c:v>I kw.</c:v>
                  </c:pt>
                  <c:pt idx="57">
                    <c:v>II kw.</c:v>
                  </c:pt>
                  <c:pt idx="58">
                    <c:v>III kw.</c:v>
                  </c:pt>
                  <c:pt idx="59">
                    <c:v>IV kw.</c:v>
                  </c:pt>
                </c:lvl>
                <c:lvl>
                  <c:pt idx="0">
                    <c:v>2004</c:v>
                  </c:pt>
                  <c:pt idx="4">
                    <c:v>2005</c:v>
                  </c:pt>
                  <c:pt idx="8">
                    <c:v>2006</c:v>
                  </c:pt>
                  <c:pt idx="12">
                    <c:v>2007</c:v>
                  </c:pt>
                  <c:pt idx="16">
                    <c:v>2008</c:v>
                  </c:pt>
                  <c:pt idx="20">
                    <c:v>2009</c:v>
                  </c:pt>
                  <c:pt idx="24">
                    <c:v>2010</c:v>
                  </c:pt>
                  <c:pt idx="28">
                    <c:v>2011</c:v>
                  </c:pt>
                  <c:pt idx="32">
                    <c:v>2012</c:v>
                  </c:pt>
                  <c:pt idx="36">
                    <c:v>2013</c:v>
                  </c:pt>
                  <c:pt idx="40">
                    <c:v>2014</c:v>
                  </c:pt>
                  <c:pt idx="44">
                    <c:v>2015</c:v>
                  </c:pt>
                  <c:pt idx="48">
                    <c:v>2016</c:v>
                  </c:pt>
                  <c:pt idx="52">
                    <c:v>2017</c:v>
                  </c:pt>
                  <c:pt idx="56">
                    <c:v>2018</c:v>
                  </c:pt>
                </c:lvl>
              </c:multiLvlStrCache>
            </c:multiLvlStrRef>
          </c:cat>
          <c:val>
            <c:numRef>
              <c:f>'ROB-struktura'!$F$2:$F$60</c:f>
              <c:numCache>
                <c:formatCode>#,##0</c:formatCode>
                <c:ptCount val="59"/>
                <c:pt idx="0">
                  <c:v>236</c:v>
                </c:pt>
                <c:pt idx="1">
                  <c:v>-32</c:v>
                </c:pt>
                <c:pt idx="2">
                  <c:v>172</c:v>
                </c:pt>
                <c:pt idx="3">
                  <c:v>189</c:v>
                </c:pt>
                <c:pt idx="4">
                  <c:v>-199</c:v>
                </c:pt>
                <c:pt idx="5">
                  <c:v>220</c:v>
                </c:pt>
                <c:pt idx="6">
                  <c:v>108</c:v>
                </c:pt>
                <c:pt idx="7">
                  <c:v>55</c:v>
                </c:pt>
                <c:pt idx="8">
                  <c:v>-144</c:v>
                </c:pt>
                <c:pt idx="9">
                  <c:v>309</c:v>
                </c:pt>
                <c:pt idx="10">
                  <c:v>139</c:v>
                </c:pt>
                <c:pt idx="11">
                  <c:v>248</c:v>
                </c:pt>
                <c:pt idx="12">
                  <c:v>71</c:v>
                </c:pt>
                <c:pt idx="13">
                  <c:v>188</c:v>
                </c:pt>
                <c:pt idx="14">
                  <c:v>245</c:v>
                </c:pt>
                <c:pt idx="15">
                  <c:v>262</c:v>
                </c:pt>
                <c:pt idx="16">
                  <c:v>-29</c:v>
                </c:pt>
                <c:pt idx="17">
                  <c:v>826</c:v>
                </c:pt>
                <c:pt idx="18">
                  <c:v>182</c:v>
                </c:pt>
                <c:pt idx="19">
                  <c:v>-88</c:v>
                </c:pt>
                <c:pt idx="20">
                  <c:v>-407</c:v>
                </c:pt>
                <c:pt idx="21">
                  <c:v>110</c:v>
                </c:pt>
                <c:pt idx="22">
                  <c:v>30</c:v>
                </c:pt>
                <c:pt idx="23">
                  <c:v>-711</c:v>
                </c:pt>
                <c:pt idx="24">
                  <c:v>-189</c:v>
                </c:pt>
                <c:pt idx="25">
                  <c:v>416</c:v>
                </c:pt>
                <c:pt idx="26">
                  <c:v>209</c:v>
                </c:pt>
                <c:pt idx="27">
                  <c:v>-481</c:v>
                </c:pt>
                <c:pt idx="28">
                  <c:v>-672</c:v>
                </c:pt>
                <c:pt idx="29">
                  <c:v>985</c:v>
                </c:pt>
                <c:pt idx="30">
                  <c:v>262</c:v>
                </c:pt>
                <c:pt idx="31">
                  <c:v>183</c:v>
                </c:pt>
                <c:pt idx="32">
                  <c:v>-1369</c:v>
                </c:pt>
                <c:pt idx="33">
                  <c:v>347</c:v>
                </c:pt>
                <c:pt idx="34">
                  <c:v>279</c:v>
                </c:pt>
                <c:pt idx="35">
                  <c:v>618</c:v>
                </c:pt>
                <c:pt idx="36">
                  <c:v>-1042</c:v>
                </c:pt>
                <c:pt idx="37">
                  <c:v>86</c:v>
                </c:pt>
                <c:pt idx="38">
                  <c:v>-44</c:v>
                </c:pt>
                <c:pt idx="39">
                  <c:v>573</c:v>
                </c:pt>
                <c:pt idx="40">
                  <c:v>-764</c:v>
                </c:pt>
                <c:pt idx="41">
                  <c:v>-136</c:v>
                </c:pt>
                <c:pt idx="42">
                  <c:v>393</c:v>
                </c:pt>
                <c:pt idx="43">
                  <c:v>130</c:v>
                </c:pt>
                <c:pt idx="44">
                  <c:v>-863</c:v>
                </c:pt>
                <c:pt idx="45">
                  <c:v>375</c:v>
                </c:pt>
                <c:pt idx="46">
                  <c:v>108</c:v>
                </c:pt>
                <c:pt idx="47">
                  <c:v>-466</c:v>
                </c:pt>
                <c:pt idx="48">
                  <c:v>-492</c:v>
                </c:pt>
                <c:pt idx="49">
                  <c:v>-13</c:v>
                </c:pt>
                <c:pt idx="50">
                  <c:v>-333</c:v>
                </c:pt>
                <c:pt idx="51">
                  <c:v>-562</c:v>
                </c:pt>
                <c:pt idx="52">
                  <c:v>52</c:v>
                </c:pt>
                <c:pt idx="53">
                  <c:v>-347</c:v>
                </c:pt>
                <c:pt idx="54">
                  <c:v>-90</c:v>
                </c:pt>
                <c:pt idx="55">
                  <c:v>259</c:v>
                </c:pt>
                <c:pt idx="56">
                  <c:v>-231</c:v>
                </c:pt>
                <c:pt idx="57" formatCode="0">
                  <c:v>-162</c:v>
                </c:pt>
                <c:pt idx="58" formatCode="General">
                  <c:v>-428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708-514D-B4EC-FB48E7200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990840"/>
        <c:axId val="615993464"/>
      </c:lineChart>
      <c:catAx>
        <c:axId val="61599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15993464"/>
        <c:crosses val="autoZero"/>
        <c:auto val="1"/>
        <c:lblAlgn val="ctr"/>
        <c:lblOffset val="100"/>
        <c:noMultiLvlLbl val="0"/>
      </c:catAx>
      <c:valAx>
        <c:axId val="615993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15990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890781914706"/>
          <c:y val="8.1723287226417557E-2"/>
          <c:w val="0.80623750391881255"/>
          <c:h val="0.36547188639720585"/>
        </c:manualLayout>
      </c:layout>
      <c:lineChart>
        <c:grouping val="standard"/>
        <c:varyColors val="0"/>
        <c:ser>
          <c:idx val="0"/>
          <c:order val="0"/>
          <c:tx>
            <c:strRef>
              <c:f>ROB!$F$2</c:f>
              <c:strCache>
                <c:ptCount val="1"/>
                <c:pt idx="0">
                  <c:v>Eksport (ceny stałe 2002)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ROB!$A$3:$B$70</c:f>
              <c:multiLvlStrCache>
                <c:ptCount val="68"/>
                <c:lvl>
                  <c:pt idx="0">
                    <c:v>I kw.</c:v>
                  </c:pt>
                  <c:pt idx="1">
                    <c:v>II kw.</c:v>
                  </c:pt>
                  <c:pt idx="2">
                    <c:v>III kw.</c:v>
                  </c:pt>
                  <c:pt idx="3">
                    <c:v>IV kw.</c:v>
                  </c:pt>
                  <c:pt idx="4">
                    <c:v>I kw.</c:v>
                  </c:pt>
                  <c:pt idx="5">
                    <c:v>II kw.</c:v>
                  </c:pt>
                  <c:pt idx="6">
                    <c:v>III kw.</c:v>
                  </c:pt>
                  <c:pt idx="7">
                    <c:v>IV kw.</c:v>
                  </c:pt>
                  <c:pt idx="8">
                    <c:v>I kw.</c:v>
                  </c:pt>
                  <c:pt idx="9">
                    <c:v>II kw.</c:v>
                  </c:pt>
                  <c:pt idx="10">
                    <c:v>III kw.</c:v>
                  </c:pt>
                  <c:pt idx="11">
                    <c:v>IV kw.</c:v>
                  </c:pt>
                  <c:pt idx="12">
                    <c:v>I kw.</c:v>
                  </c:pt>
                  <c:pt idx="13">
                    <c:v>II kw.</c:v>
                  </c:pt>
                  <c:pt idx="14">
                    <c:v>III kw.</c:v>
                  </c:pt>
                  <c:pt idx="15">
                    <c:v>IV kw.</c:v>
                  </c:pt>
                  <c:pt idx="16">
                    <c:v>I kw.</c:v>
                  </c:pt>
                  <c:pt idx="17">
                    <c:v>II kw.</c:v>
                  </c:pt>
                  <c:pt idx="18">
                    <c:v>III kw.</c:v>
                  </c:pt>
                  <c:pt idx="19">
                    <c:v>IV kw.</c:v>
                  </c:pt>
                  <c:pt idx="20">
                    <c:v>I kw.</c:v>
                  </c:pt>
                  <c:pt idx="21">
                    <c:v>II kw.</c:v>
                  </c:pt>
                  <c:pt idx="22">
                    <c:v>III kw.</c:v>
                  </c:pt>
                  <c:pt idx="23">
                    <c:v>IV kw.</c:v>
                  </c:pt>
                  <c:pt idx="24">
                    <c:v>I kw.</c:v>
                  </c:pt>
                  <c:pt idx="25">
                    <c:v>II kw.</c:v>
                  </c:pt>
                  <c:pt idx="26">
                    <c:v>III kw.</c:v>
                  </c:pt>
                  <c:pt idx="27">
                    <c:v>IV kw.</c:v>
                  </c:pt>
                  <c:pt idx="28">
                    <c:v>I kw.</c:v>
                  </c:pt>
                  <c:pt idx="29">
                    <c:v>II kw.</c:v>
                  </c:pt>
                  <c:pt idx="30">
                    <c:v>III kw.</c:v>
                  </c:pt>
                  <c:pt idx="31">
                    <c:v>IV kw.</c:v>
                  </c:pt>
                  <c:pt idx="32">
                    <c:v>I kw.</c:v>
                  </c:pt>
                  <c:pt idx="33">
                    <c:v>II kw.</c:v>
                  </c:pt>
                  <c:pt idx="34">
                    <c:v>III kw.</c:v>
                  </c:pt>
                  <c:pt idx="35">
                    <c:v>IV kw.</c:v>
                  </c:pt>
                  <c:pt idx="36">
                    <c:v>I kw.</c:v>
                  </c:pt>
                  <c:pt idx="37">
                    <c:v>II kw.</c:v>
                  </c:pt>
                  <c:pt idx="38">
                    <c:v>III kw.</c:v>
                  </c:pt>
                  <c:pt idx="39">
                    <c:v>IV kw.</c:v>
                  </c:pt>
                  <c:pt idx="40">
                    <c:v>I kw.</c:v>
                  </c:pt>
                  <c:pt idx="41">
                    <c:v>II kw.</c:v>
                  </c:pt>
                  <c:pt idx="42">
                    <c:v>III kw.</c:v>
                  </c:pt>
                  <c:pt idx="43">
                    <c:v>IV kw.</c:v>
                  </c:pt>
                  <c:pt idx="44">
                    <c:v>I kw.</c:v>
                  </c:pt>
                  <c:pt idx="45">
                    <c:v>II kw.</c:v>
                  </c:pt>
                  <c:pt idx="46">
                    <c:v>III kw.</c:v>
                  </c:pt>
                  <c:pt idx="47">
                    <c:v>IV kw.</c:v>
                  </c:pt>
                  <c:pt idx="48">
                    <c:v>I kw.</c:v>
                  </c:pt>
                  <c:pt idx="49">
                    <c:v>II kw.</c:v>
                  </c:pt>
                  <c:pt idx="50">
                    <c:v>III kw.</c:v>
                  </c:pt>
                  <c:pt idx="51">
                    <c:v>IV kw.</c:v>
                  </c:pt>
                  <c:pt idx="52">
                    <c:v>I kw.</c:v>
                  </c:pt>
                  <c:pt idx="53">
                    <c:v>II kw.</c:v>
                  </c:pt>
                  <c:pt idx="54">
                    <c:v>III kw.</c:v>
                  </c:pt>
                  <c:pt idx="55">
                    <c:v>IV kw.</c:v>
                  </c:pt>
                  <c:pt idx="56">
                    <c:v>I kw.</c:v>
                  </c:pt>
                  <c:pt idx="57">
                    <c:v>II kw.</c:v>
                  </c:pt>
                  <c:pt idx="58">
                    <c:v>III kw.</c:v>
                  </c:pt>
                  <c:pt idx="59">
                    <c:v>IV kw.</c:v>
                  </c:pt>
                  <c:pt idx="60">
                    <c:v>I kw.</c:v>
                  </c:pt>
                  <c:pt idx="61">
                    <c:v>II kw.</c:v>
                  </c:pt>
                  <c:pt idx="62">
                    <c:v>III kw.</c:v>
                  </c:pt>
                  <c:pt idx="63">
                    <c:v>IV kw.</c:v>
                  </c:pt>
                  <c:pt idx="64">
                    <c:v>I kw.</c:v>
                  </c:pt>
                  <c:pt idx="65">
                    <c:v>II kw.</c:v>
                  </c:pt>
                  <c:pt idx="66">
                    <c:v>III kw.</c:v>
                  </c:pt>
                  <c:pt idx="67">
                    <c:v>IV kw.</c:v>
                  </c:pt>
                </c:lvl>
                <c:lvl>
                  <c:pt idx="0">
                    <c:v>2002</c:v>
                  </c:pt>
                  <c:pt idx="4">
                    <c:v>2003</c:v>
                  </c:pt>
                  <c:pt idx="8">
                    <c:v>2004</c:v>
                  </c:pt>
                  <c:pt idx="12">
                    <c:v>2005</c:v>
                  </c:pt>
                  <c:pt idx="16">
                    <c:v>2006</c:v>
                  </c:pt>
                  <c:pt idx="20">
                    <c:v>2007</c:v>
                  </c:pt>
                  <c:pt idx="24">
                    <c:v>2008</c:v>
                  </c:pt>
                  <c:pt idx="28">
                    <c:v>2009</c:v>
                  </c:pt>
                  <c:pt idx="32">
                    <c:v>2010</c:v>
                  </c:pt>
                  <c:pt idx="36">
                    <c:v>2011</c:v>
                  </c:pt>
                  <c:pt idx="40">
                    <c:v>2012</c:v>
                  </c:pt>
                  <c:pt idx="44">
                    <c:v>2013</c:v>
                  </c:pt>
                  <c:pt idx="48">
                    <c:v>2014</c:v>
                  </c:pt>
                  <c:pt idx="52">
                    <c:v>2015</c:v>
                  </c:pt>
                  <c:pt idx="56">
                    <c:v>2016</c:v>
                  </c:pt>
                  <c:pt idx="60">
                    <c:v>2017</c:v>
                  </c:pt>
                  <c:pt idx="64">
                    <c:v>2018</c:v>
                  </c:pt>
                </c:lvl>
              </c:multiLvlStrCache>
            </c:multiLvlStrRef>
          </c:cat>
          <c:val>
            <c:numRef>
              <c:f>ROB!$F$3:$F$69</c:f>
              <c:numCache>
                <c:formatCode>General</c:formatCode>
                <c:ptCount val="67"/>
                <c:pt idx="0">
                  <c:v>48531</c:v>
                </c:pt>
                <c:pt idx="1">
                  <c:v>56213.2</c:v>
                </c:pt>
                <c:pt idx="2">
                  <c:v>63206.9</c:v>
                </c:pt>
                <c:pt idx="3">
                  <c:v>65167.5</c:v>
                </c:pt>
                <c:pt idx="4">
                  <c:v>59208.782435129739</c:v>
                </c:pt>
                <c:pt idx="5">
                  <c:v>67745.409181636714</c:v>
                </c:pt>
                <c:pt idx="6">
                  <c:v>74508.183632734523</c:v>
                </c:pt>
                <c:pt idx="7">
                  <c:v>80441.117764471055</c:v>
                </c:pt>
                <c:pt idx="8">
                  <c:v>70376.026138553134</c:v>
                </c:pt>
                <c:pt idx="9">
                  <c:v>82713.185772197859</c:v>
                </c:pt>
                <c:pt idx="10">
                  <c:v>80846.98014132824</c:v>
                </c:pt>
                <c:pt idx="11">
                  <c:v>82369.486553534807</c:v>
                </c:pt>
                <c:pt idx="12">
                  <c:v>74233.665874125378</c:v>
                </c:pt>
                <c:pt idx="13">
                  <c:v>84307.046065031216</c:v>
                </c:pt>
                <c:pt idx="14">
                  <c:v>86130.436828339691</c:v>
                </c:pt>
                <c:pt idx="15">
                  <c:v>92704.170441144059</c:v>
                </c:pt>
                <c:pt idx="16">
                  <c:v>90067.366721048355</c:v>
                </c:pt>
                <c:pt idx="17">
                  <c:v>97722.571104998889</c:v>
                </c:pt>
                <c:pt idx="18">
                  <c:v>101503.59040098963</c:v>
                </c:pt>
                <c:pt idx="19">
                  <c:v>108381.66052864213</c:v>
                </c:pt>
                <c:pt idx="20">
                  <c:v>106360.26181200096</c:v>
                </c:pt>
                <c:pt idx="21">
                  <c:v>107918.63284145603</c:v>
                </c:pt>
                <c:pt idx="22">
                  <c:v>114285.87559455978</c:v>
                </c:pt>
                <c:pt idx="23">
                  <c:v>118268.19505116135</c:v>
                </c:pt>
                <c:pt idx="24">
                  <c:v>117823.64715937445</c:v>
                </c:pt>
                <c:pt idx="25">
                  <c:v>119124.1630173142</c:v>
                </c:pt>
                <c:pt idx="26">
                  <c:v>117579.28148480537</c:v>
                </c:pt>
                <c:pt idx="27">
                  <c:v>115538.0412273026</c:v>
                </c:pt>
                <c:pt idx="28">
                  <c:v>119357.03648222133</c:v>
                </c:pt>
                <c:pt idx="29">
                  <c:v>120825.92217868769</c:v>
                </c:pt>
                <c:pt idx="30">
                  <c:v>121961.34871267999</c:v>
                </c:pt>
                <c:pt idx="31">
                  <c:v>126222.23705797801</c:v>
                </c:pt>
                <c:pt idx="32">
                  <c:v>123037.55169454453</c:v>
                </c:pt>
                <c:pt idx="33">
                  <c:v>139110.72672765894</c:v>
                </c:pt>
                <c:pt idx="34">
                  <c:v>142009.74648248532</c:v>
                </c:pt>
                <c:pt idx="35">
                  <c:v>146352.85578650783</c:v>
                </c:pt>
                <c:pt idx="36">
                  <c:v>145668.06030071754</c:v>
                </c:pt>
                <c:pt idx="37">
                  <c:v>153099.60498249513</c:v>
                </c:pt>
                <c:pt idx="38">
                  <c:v>158748.85845713771</c:v>
                </c:pt>
                <c:pt idx="39">
                  <c:v>169907.93574167546</c:v>
                </c:pt>
                <c:pt idx="40">
                  <c:v>164563.35733186454</c:v>
                </c:pt>
                <c:pt idx="41">
                  <c:v>168750.60483438402</c:v>
                </c:pt>
                <c:pt idx="42">
                  <c:v>169112.57736326515</c:v>
                </c:pt>
                <c:pt idx="43">
                  <c:v>172648.40482153499</c:v>
                </c:pt>
                <c:pt idx="44">
                  <c:v>166868.34601931344</c:v>
                </c:pt>
                <c:pt idx="45">
                  <c:v>176856.46866377525</c:v>
                </c:pt>
                <c:pt idx="46">
                  <c:v>184850.72440507996</c:v>
                </c:pt>
                <c:pt idx="47">
                  <c:v>185253.27401355427</c:v>
                </c:pt>
                <c:pt idx="48">
                  <c:v>182477.28149633517</c:v>
                </c:pt>
                <c:pt idx="49">
                  <c:v>187784.27677367508</c:v>
                </c:pt>
                <c:pt idx="50">
                  <c:v>191431.03394767246</c:v>
                </c:pt>
                <c:pt idx="51">
                  <c:v>199496.53576108703</c:v>
                </c:pt>
                <c:pt idx="52">
                  <c:v>201504.49901604492</c:v>
                </c:pt>
                <c:pt idx="53">
                  <c:v>203430.3368557755</c:v>
                </c:pt>
                <c:pt idx="54">
                  <c:v>205464.58988538012</c:v>
                </c:pt>
                <c:pt idx="55">
                  <c:v>220263.58957417202</c:v>
                </c:pt>
                <c:pt idx="56">
                  <c:v>216101.14225621917</c:v>
                </c:pt>
                <c:pt idx="57">
                  <c:v>229238.24690539256</c:v>
                </c:pt>
                <c:pt idx="58">
                  <c:v>222134.64656323541</c:v>
                </c:pt>
                <c:pt idx="59">
                  <c:v>239427.49932026339</c:v>
                </c:pt>
                <c:pt idx="60">
                  <c:v>245695.76555309529</c:v>
                </c:pt>
                <c:pt idx="61">
                  <c:v>245430.7420707088</c:v>
                </c:pt>
                <c:pt idx="62">
                  <c:v>249240.57696887842</c:v>
                </c:pt>
                <c:pt idx="63">
                  <c:v>262665.24855555804</c:v>
                </c:pt>
                <c:pt idx="64">
                  <c:v>254014.15773378918</c:v>
                </c:pt>
                <c:pt idx="65">
                  <c:v>266055.82789211458</c:v>
                </c:pt>
                <c:pt idx="66">
                  <c:v>266499.58135043248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5B-1A43-BB3C-EE49D526D4B8}"/>
            </c:ext>
          </c:extLst>
        </c:ser>
        <c:ser>
          <c:idx val="1"/>
          <c:order val="1"/>
          <c:tx>
            <c:strRef>
              <c:f>ROB!$G$2</c:f>
              <c:strCache>
                <c:ptCount val="1"/>
                <c:pt idx="0">
                  <c:v>Imoprt (ceny stałę 2002)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ROB!$A$3:$B$70</c:f>
              <c:multiLvlStrCache>
                <c:ptCount val="68"/>
                <c:lvl>
                  <c:pt idx="0">
                    <c:v>I kw.</c:v>
                  </c:pt>
                  <c:pt idx="1">
                    <c:v>II kw.</c:v>
                  </c:pt>
                  <c:pt idx="2">
                    <c:v>III kw.</c:v>
                  </c:pt>
                  <c:pt idx="3">
                    <c:v>IV kw.</c:v>
                  </c:pt>
                  <c:pt idx="4">
                    <c:v>I kw.</c:v>
                  </c:pt>
                  <c:pt idx="5">
                    <c:v>II kw.</c:v>
                  </c:pt>
                  <c:pt idx="6">
                    <c:v>III kw.</c:v>
                  </c:pt>
                  <c:pt idx="7">
                    <c:v>IV kw.</c:v>
                  </c:pt>
                  <c:pt idx="8">
                    <c:v>I kw.</c:v>
                  </c:pt>
                  <c:pt idx="9">
                    <c:v>II kw.</c:v>
                  </c:pt>
                  <c:pt idx="10">
                    <c:v>III kw.</c:v>
                  </c:pt>
                  <c:pt idx="11">
                    <c:v>IV kw.</c:v>
                  </c:pt>
                  <c:pt idx="12">
                    <c:v>I kw.</c:v>
                  </c:pt>
                  <c:pt idx="13">
                    <c:v>II kw.</c:v>
                  </c:pt>
                  <c:pt idx="14">
                    <c:v>III kw.</c:v>
                  </c:pt>
                  <c:pt idx="15">
                    <c:v>IV kw.</c:v>
                  </c:pt>
                  <c:pt idx="16">
                    <c:v>I kw.</c:v>
                  </c:pt>
                  <c:pt idx="17">
                    <c:v>II kw.</c:v>
                  </c:pt>
                  <c:pt idx="18">
                    <c:v>III kw.</c:v>
                  </c:pt>
                  <c:pt idx="19">
                    <c:v>IV kw.</c:v>
                  </c:pt>
                  <c:pt idx="20">
                    <c:v>I kw.</c:v>
                  </c:pt>
                  <c:pt idx="21">
                    <c:v>II kw.</c:v>
                  </c:pt>
                  <c:pt idx="22">
                    <c:v>III kw.</c:v>
                  </c:pt>
                  <c:pt idx="23">
                    <c:v>IV kw.</c:v>
                  </c:pt>
                  <c:pt idx="24">
                    <c:v>I kw.</c:v>
                  </c:pt>
                  <c:pt idx="25">
                    <c:v>II kw.</c:v>
                  </c:pt>
                  <c:pt idx="26">
                    <c:v>III kw.</c:v>
                  </c:pt>
                  <c:pt idx="27">
                    <c:v>IV kw.</c:v>
                  </c:pt>
                  <c:pt idx="28">
                    <c:v>I kw.</c:v>
                  </c:pt>
                  <c:pt idx="29">
                    <c:v>II kw.</c:v>
                  </c:pt>
                  <c:pt idx="30">
                    <c:v>III kw.</c:v>
                  </c:pt>
                  <c:pt idx="31">
                    <c:v>IV kw.</c:v>
                  </c:pt>
                  <c:pt idx="32">
                    <c:v>I kw.</c:v>
                  </c:pt>
                  <c:pt idx="33">
                    <c:v>II kw.</c:v>
                  </c:pt>
                  <c:pt idx="34">
                    <c:v>III kw.</c:v>
                  </c:pt>
                  <c:pt idx="35">
                    <c:v>IV kw.</c:v>
                  </c:pt>
                  <c:pt idx="36">
                    <c:v>I kw.</c:v>
                  </c:pt>
                  <c:pt idx="37">
                    <c:v>II kw.</c:v>
                  </c:pt>
                  <c:pt idx="38">
                    <c:v>III kw.</c:v>
                  </c:pt>
                  <c:pt idx="39">
                    <c:v>IV kw.</c:v>
                  </c:pt>
                  <c:pt idx="40">
                    <c:v>I kw.</c:v>
                  </c:pt>
                  <c:pt idx="41">
                    <c:v>II kw.</c:v>
                  </c:pt>
                  <c:pt idx="42">
                    <c:v>III kw.</c:v>
                  </c:pt>
                  <c:pt idx="43">
                    <c:v>IV kw.</c:v>
                  </c:pt>
                  <c:pt idx="44">
                    <c:v>I kw.</c:v>
                  </c:pt>
                  <c:pt idx="45">
                    <c:v>II kw.</c:v>
                  </c:pt>
                  <c:pt idx="46">
                    <c:v>III kw.</c:v>
                  </c:pt>
                  <c:pt idx="47">
                    <c:v>IV kw.</c:v>
                  </c:pt>
                  <c:pt idx="48">
                    <c:v>I kw.</c:v>
                  </c:pt>
                  <c:pt idx="49">
                    <c:v>II kw.</c:v>
                  </c:pt>
                  <c:pt idx="50">
                    <c:v>III kw.</c:v>
                  </c:pt>
                  <c:pt idx="51">
                    <c:v>IV kw.</c:v>
                  </c:pt>
                  <c:pt idx="52">
                    <c:v>I kw.</c:v>
                  </c:pt>
                  <c:pt idx="53">
                    <c:v>II kw.</c:v>
                  </c:pt>
                  <c:pt idx="54">
                    <c:v>III kw.</c:v>
                  </c:pt>
                  <c:pt idx="55">
                    <c:v>IV kw.</c:v>
                  </c:pt>
                  <c:pt idx="56">
                    <c:v>I kw.</c:v>
                  </c:pt>
                  <c:pt idx="57">
                    <c:v>II kw.</c:v>
                  </c:pt>
                  <c:pt idx="58">
                    <c:v>III kw.</c:v>
                  </c:pt>
                  <c:pt idx="59">
                    <c:v>IV kw.</c:v>
                  </c:pt>
                  <c:pt idx="60">
                    <c:v>I kw.</c:v>
                  </c:pt>
                  <c:pt idx="61">
                    <c:v>II kw.</c:v>
                  </c:pt>
                  <c:pt idx="62">
                    <c:v>III kw.</c:v>
                  </c:pt>
                  <c:pt idx="63">
                    <c:v>IV kw.</c:v>
                  </c:pt>
                  <c:pt idx="64">
                    <c:v>I kw.</c:v>
                  </c:pt>
                  <c:pt idx="65">
                    <c:v>II kw.</c:v>
                  </c:pt>
                  <c:pt idx="66">
                    <c:v>III kw.</c:v>
                  </c:pt>
                  <c:pt idx="67">
                    <c:v>IV kw.</c:v>
                  </c:pt>
                </c:lvl>
                <c:lvl>
                  <c:pt idx="0">
                    <c:v>2002</c:v>
                  </c:pt>
                  <c:pt idx="4">
                    <c:v>2003</c:v>
                  </c:pt>
                  <c:pt idx="8">
                    <c:v>2004</c:v>
                  </c:pt>
                  <c:pt idx="12">
                    <c:v>2005</c:v>
                  </c:pt>
                  <c:pt idx="16">
                    <c:v>2006</c:v>
                  </c:pt>
                  <c:pt idx="20">
                    <c:v>2007</c:v>
                  </c:pt>
                  <c:pt idx="24">
                    <c:v>2008</c:v>
                  </c:pt>
                  <c:pt idx="28">
                    <c:v>2009</c:v>
                  </c:pt>
                  <c:pt idx="32">
                    <c:v>2010</c:v>
                  </c:pt>
                  <c:pt idx="36">
                    <c:v>2011</c:v>
                  </c:pt>
                  <c:pt idx="40">
                    <c:v>2012</c:v>
                  </c:pt>
                  <c:pt idx="44">
                    <c:v>2013</c:v>
                  </c:pt>
                  <c:pt idx="48">
                    <c:v>2014</c:v>
                  </c:pt>
                  <c:pt idx="52">
                    <c:v>2015</c:v>
                  </c:pt>
                  <c:pt idx="56">
                    <c:v>2016</c:v>
                  </c:pt>
                  <c:pt idx="60">
                    <c:v>2017</c:v>
                  </c:pt>
                  <c:pt idx="64">
                    <c:v>2018</c:v>
                  </c:pt>
                </c:lvl>
              </c:multiLvlStrCache>
            </c:multiLvlStrRef>
          </c:cat>
          <c:val>
            <c:numRef>
              <c:f>ROB!$G$3:$G$69</c:f>
              <c:numCache>
                <c:formatCode>General</c:formatCode>
                <c:ptCount val="67"/>
                <c:pt idx="0">
                  <c:v>56267.199999999997</c:v>
                </c:pt>
                <c:pt idx="1">
                  <c:v>63808.4</c:v>
                </c:pt>
                <c:pt idx="2">
                  <c:v>68705</c:v>
                </c:pt>
                <c:pt idx="3">
                  <c:v>71964.600000000006</c:v>
                </c:pt>
                <c:pt idx="4">
                  <c:v>67139.620758483026</c:v>
                </c:pt>
                <c:pt idx="5">
                  <c:v>72300.099800399199</c:v>
                </c:pt>
                <c:pt idx="6">
                  <c:v>79426.447105788422</c:v>
                </c:pt>
                <c:pt idx="7">
                  <c:v>85449.50099800399</c:v>
                </c:pt>
                <c:pt idx="8">
                  <c:v>76427.76405058532</c:v>
                </c:pt>
                <c:pt idx="9">
                  <c:v>91647.683567190281</c:v>
                </c:pt>
                <c:pt idx="10">
                  <c:v>87162.972691543793</c:v>
                </c:pt>
                <c:pt idx="11">
                  <c:v>85839.918675659821</c:v>
                </c:pt>
                <c:pt idx="12">
                  <c:v>75835.025571312843</c:v>
                </c:pt>
                <c:pt idx="13">
                  <c:v>87208.507882546051</c:v>
                </c:pt>
                <c:pt idx="14">
                  <c:v>89420.945101695106</c:v>
                </c:pt>
                <c:pt idx="15">
                  <c:v>95200.543664618963</c:v>
                </c:pt>
                <c:pt idx="16">
                  <c:v>93226.364459698976</c:v>
                </c:pt>
                <c:pt idx="17">
                  <c:v>102865.53880139675</c:v>
                </c:pt>
                <c:pt idx="18">
                  <c:v>107923.39085855632</c:v>
                </c:pt>
                <c:pt idx="19">
                  <c:v>115331.78934049404</c:v>
                </c:pt>
                <c:pt idx="20">
                  <c:v>114166.84894609454</c:v>
                </c:pt>
                <c:pt idx="21">
                  <c:v>119250.55515230597</c:v>
                </c:pt>
                <c:pt idx="22">
                  <c:v>124072.50029472051</c:v>
                </c:pt>
                <c:pt idx="23">
                  <c:v>130276.13018759787</c:v>
                </c:pt>
                <c:pt idx="24">
                  <c:v>129829.71605072738</c:v>
                </c:pt>
                <c:pt idx="25">
                  <c:v>134678.98921189157</c:v>
                </c:pt>
                <c:pt idx="26">
                  <c:v>134878.07337663334</c:v>
                </c:pt>
                <c:pt idx="27">
                  <c:v>133265.41440297579</c:v>
                </c:pt>
                <c:pt idx="28">
                  <c:v>121037.34907016446</c:v>
                </c:pt>
                <c:pt idx="29">
                  <c:v>122638.98673515876</c:v>
                </c:pt>
                <c:pt idx="30">
                  <c:v>125805.12597013019</c:v>
                </c:pt>
                <c:pt idx="31">
                  <c:v>130140.57364021789</c:v>
                </c:pt>
                <c:pt idx="32">
                  <c:v>127412.51731352691</c:v>
                </c:pt>
                <c:pt idx="33">
                  <c:v>143354.93881508958</c:v>
                </c:pt>
                <c:pt idx="34">
                  <c:v>150923.04831478163</c:v>
                </c:pt>
                <c:pt idx="35">
                  <c:v>156281.75595842049</c:v>
                </c:pt>
                <c:pt idx="36">
                  <c:v>149586.1091457945</c:v>
                </c:pt>
                <c:pt idx="37">
                  <c:v>161064.40697856966</c:v>
                </c:pt>
                <c:pt idx="38">
                  <c:v>166102.03275380426</c:v>
                </c:pt>
                <c:pt idx="39">
                  <c:v>179510.5188470092</c:v>
                </c:pt>
                <c:pt idx="40">
                  <c:v>169840.25121349594</c:v>
                </c:pt>
                <c:pt idx="41">
                  <c:v>169761.48047259855</c:v>
                </c:pt>
                <c:pt idx="42">
                  <c:v>167841.71167018334</c:v>
                </c:pt>
                <c:pt idx="43">
                  <c:v>174318.81062761819</c:v>
                </c:pt>
                <c:pt idx="44">
                  <c:v>163509.5494709714</c:v>
                </c:pt>
                <c:pt idx="45">
                  <c:v>165303.53672796136</c:v>
                </c:pt>
                <c:pt idx="46">
                  <c:v>176868.56003371553</c:v>
                </c:pt>
                <c:pt idx="47">
                  <c:v>178130.43400279386</c:v>
                </c:pt>
                <c:pt idx="48">
                  <c:v>177011.42422008718</c:v>
                </c:pt>
                <c:pt idx="49">
                  <c:v>180980.36989772483</c:v>
                </c:pt>
                <c:pt idx="50">
                  <c:v>184952.01288096455</c:v>
                </c:pt>
                <c:pt idx="51">
                  <c:v>195187.8225881267</c:v>
                </c:pt>
                <c:pt idx="52">
                  <c:v>185461.66108263683</c:v>
                </c:pt>
                <c:pt idx="53">
                  <c:v>190174.87862350419</c:v>
                </c:pt>
                <c:pt idx="54">
                  <c:v>197843.36559634504</c:v>
                </c:pt>
                <c:pt idx="55">
                  <c:v>205277.12389497893</c:v>
                </c:pt>
                <c:pt idx="56">
                  <c:v>198147.67184567021</c:v>
                </c:pt>
                <c:pt idx="57">
                  <c:v>206725.61842643723</c:v>
                </c:pt>
                <c:pt idx="58">
                  <c:v>209788.77066103634</c:v>
                </c:pt>
                <c:pt idx="59">
                  <c:v>222104.86461983898</c:v>
                </c:pt>
                <c:pt idx="60">
                  <c:v>226706.47024430457</c:v>
                </c:pt>
                <c:pt idx="61">
                  <c:v>227301.45313172357</c:v>
                </c:pt>
                <c:pt idx="62">
                  <c:v>228686.16701601076</c:v>
                </c:pt>
                <c:pt idx="63">
                  <c:v>246026.74766819048</c:v>
                </c:pt>
                <c:pt idx="64">
                  <c:v>238313.64963640537</c:v>
                </c:pt>
                <c:pt idx="65">
                  <c:v>244650.64517575825</c:v>
                </c:pt>
                <c:pt idx="66">
                  <c:v>250595.05399208309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5B-1A43-BB3C-EE49D526D4B8}"/>
            </c:ext>
          </c:extLst>
        </c:ser>
        <c:ser>
          <c:idx val="2"/>
          <c:order val="2"/>
          <c:tx>
            <c:strRef>
              <c:f>ROB!$H$2</c:f>
              <c:strCache>
                <c:ptCount val="1"/>
                <c:pt idx="0">
                  <c:v>Saldo ROB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ROB!$A$3:$B$70</c:f>
              <c:multiLvlStrCache>
                <c:ptCount val="68"/>
                <c:lvl>
                  <c:pt idx="0">
                    <c:v>I kw.</c:v>
                  </c:pt>
                  <c:pt idx="1">
                    <c:v>II kw.</c:v>
                  </c:pt>
                  <c:pt idx="2">
                    <c:v>III kw.</c:v>
                  </c:pt>
                  <c:pt idx="3">
                    <c:v>IV kw.</c:v>
                  </c:pt>
                  <c:pt idx="4">
                    <c:v>I kw.</c:v>
                  </c:pt>
                  <c:pt idx="5">
                    <c:v>II kw.</c:v>
                  </c:pt>
                  <c:pt idx="6">
                    <c:v>III kw.</c:v>
                  </c:pt>
                  <c:pt idx="7">
                    <c:v>IV kw.</c:v>
                  </c:pt>
                  <c:pt idx="8">
                    <c:v>I kw.</c:v>
                  </c:pt>
                  <c:pt idx="9">
                    <c:v>II kw.</c:v>
                  </c:pt>
                  <c:pt idx="10">
                    <c:v>III kw.</c:v>
                  </c:pt>
                  <c:pt idx="11">
                    <c:v>IV kw.</c:v>
                  </c:pt>
                  <c:pt idx="12">
                    <c:v>I kw.</c:v>
                  </c:pt>
                  <c:pt idx="13">
                    <c:v>II kw.</c:v>
                  </c:pt>
                  <c:pt idx="14">
                    <c:v>III kw.</c:v>
                  </c:pt>
                  <c:pt idx="15">
                    <c:v>IV kw.</c:v>
                  </c:pt>
                  <c:pt idx="16">
                    <c:v>I kw.</c:v>
                  </c:pt>
                  <c:pt idx="17">
                    <c:v>II kw.</c:v>
                  </c:pt>
                  <c:pt idx="18">
                    <c:v>III kw.</c:v>
                  </c:pt>
                  <c:pt idx="19">
                    <c:v>IV kw.</c:v>
                  </c:pt>
                  <c:pt idx="20">
                    <c:v>I kw.</c:v>
                  </c:pt>
                  <c:pt idx="21">
                    <c:v>II kw.</c:v>
                  </c:pt>
                  <c:pt idx="22">
                    <c:v>III kw.</c:v>
                  </c:pt>
                  <c:pt idx="23">
                    <c:v>IV kw.</c:v>
                  </c:pt>
                  <c:pt idx="24">
                    <c:v>I kw.</c:v>
                  </c:pt>
                  <c:pt idx="25">
                    <c:v>II kw.</c:v>
                  </c:pt>
                  <c:pt idx="26">
                    <c:v>III kw.</c:v>
                  </c:pt>
                  <c:pt idx="27">
                    <c:v>IV kw.</c:v>
                  </c:pt>
                  <c:pt idx="28">
                    <c:v>I kw.</c:v>
                  </c:pt>
                  <c:pt idx="29">
                    <c:v>II kw.</c:v>
                  </c:pt>
                  <c:pt idx="30">
                    <c:v>III kw.</c:v>
                  </c:pt>
                  <c:pt idx="31">
                    <c:v>IV kw.</c:v>
                  </c:pt>
                  <c:pt idx="32">
                    <c:v>I kw.</c:v>
                  </c:pt>
                  <c:pt idx="33">
                    <c:v>II kw.</c:v>
                  </c:pt>
                  <c:pt idx="34">
                    <c:v>III kw.</c:v>
                  </c:pt>
                  <c:pt idx="35">
                    <c:v>IV kw.</c:v>
                  </c:pt>
                  <c:pt idx="36">
                    <c:v>I kw.</c:v>
                  </c:pt>
                  <c:pt idx="37">
                    <c:v>II kw.</c:v>
                  </c:pt>
                  <c:pt idx="38">
                    <c:v>III kw.</c:v>
                  </c:pt>
                  <c:pt idx="39">
                    <c:v>IV kw.</c:v>
                  </c:pt>
                  <c:pt idx="40">
                    <c:v>I kw.</c:v>
                  </c:pt>
                  <c:pt idx="41">
                    <c:v>II kw.</c:v>
                  </c:pt>
                  <c:pt idx="42">
                    <c:v>III kw.</c:v>
                  </c:pt>
                  <c:pt idx="43">
                    <c:v>IV kw.</c:v>
                  </c:pt>
                  <c:pt idx="44">
                    <c:v>I kw.</c:v>
                  </c:pt>
                  <c:pt idx="45">
                    <c:v>II kw.</c:v>
                  </c:pt>
                  <c:pt idx="46">
                    <c:v>III kw.</c:v>
                  </c:pt>
                  <c:pt idx="47">
                    <c:v>IV kw.</c:v>
                  </c:pt>
                  <c:pt idx="48">
                    <c:v>I kw.</c:v>
                  </c:pt>
                  <c:pt idx="49">
                    <c:v>II kw.</c:v>
                  </c:pt>
                  <c:pt idx="50">
                    <c:v>III kw.</c:v>
                  </c:pt>
                  <c:pt idx="51">
                    <c:v>IV kw.</c:v>
                  </c:pt>
                  <c:pt idx="52">
                    <c:v>I kw.</c:v>
                  </c:pt>
                  <c:pt idx="53">
                    <c:v>II kw.</c:v>
                  </c:pt>
                  <c:pt idx="54">
                    <c:v>III kw.</c:v>
                  </c:pt>
                  <c:pt idx="55">
                    <c:v>IV kw.</c:v>
                  </c:pt>
                  <c:pt idx="56">
                    <c:v>I kw.</c:v>
                  </c:pt>
                  <c:pt idx="57">
                    <c:v>II kw.</c:v>
                  </c:pt>
                  <c:pt idx="58">
                    <c:v>III kw.</c:v>
                  </c:pt>
                  <c:pt idx="59">
                    <c:v>IV kw.</c:v>
                  </c:pt>
                  <c:pt idx="60">
                    <c:v>I kw.</c:v>
                  </c:pt>
                  <c:pt idx="61">
                    <c:v>II kw.</c:v>
                  </c:pt>
                  <c:pt idx="62">
                    <c:v>III kw.</c:v>
                  </c:pt>
                  <c:pt idx="63">
                    <c:v>IV kw.</c:v>
                  </c:pt>
                  <c:pt idx="64">
                    <c:v>I kw.</c:v>
                  </c:pt>
                  <c:pt idx="65">
                    <c:v>II kw.</c:v>
                  </c:pt>
                  <c:pt idx="66">
                    <c:v>III kw.</c:v>
                  </c:pt>
                  <c:pt idx="67">
                    <c:v>IV kw.</c:v>
                  </c:pt>
                </c:lvl>
                <c:lvl>
                  <c:pt idx="0">
                    <c:v>2002</c:v>
                  </c:pt>
                  <c:pt idx="4">
                    <c:v>2003</c:v>
                  </c:pt>
                  <c:pt idx="8">
                    <c:v>2004</c:v>
                  </c:pt>
                  <c:pt idx="12">
                    <c:v>2005</c:v>
                  </c:pt>
                  <c:pt idx="16">
                    <c:v>2006</c:v>
                  </c:pt>
                  <c:pt idx="20">
                    <c:v>2007</c:v>
                  </c:pt>
                  <c:pt idx="24">
                    <c:v>2008</c:v>
                  </c:pt>
                  <c:pt idx="28">
                    <c:v>2009</c:v>
                  </c:pt>
                  <c:pt idx="32">
                    <c:v>2010</c:v>
                  </c:pt>
                  <c:pt idx="36">
                    <c:v>2011</c:v>
                  </c:pt>
                  <c:pt idx="40">
                    <c:v>2012</c:v>
                  </c:pt>
                  <c:pt idx="44">
                    <c:v>2013</c:v>
                  </c:pt>
                  <c:pt idx="48">
                    <c:v>2014</c:v>
                  </c:pt>
                  <c:pt idx="52">
                    <c:v>2015</c:v>
                  </c:pt>
                  <c:pt idx="56">
                    <c:v>2016</c:v>
                  </c:pt>
                  <c:pt idx="60">
                    <c:v>2017</c:v>
                  </c:pt>
                  <c:pt idx="64">
                    <c:v>2018</c:v>
                  </c:pt>
                </c:lvl>
              </c:multiLvlStrCache>
            </c:multiLvlStrRef>
          </c:cat>
          <c:val>
            <c:numRef>
              <c:f>ROB!$H$3:$H$69</c:f>
              <c:numCache>
                <c:formatCode>General</c:formatCode>
                <c:ptCount val="67"/>
                <c:pt idx="0">
                  <c:v>-7736.1999999999971</c:v>
                </c:pt>
                <c:pt idx="1">
                  <c:v>-7595.2000000000044</c:v>
                </c:pt>
                <c:pt idx="2">
                  <c:v>-5498.0999999999985</c:v>
                </c:pt>
                <c:pt idx="3">
                  <c:v>-6797.1000000000058</c:v>
                </c:pt>
                <c:pt idx="4">
                  <c:v>-7930.8383233532877</c:v>
                </c:pt>
                <c:pt idx="5">
                  <c:v>-4554.6906187624845</c:v>
                </c:pt>
                <c:pt idx="6">
                  <c:v>-4918.2634730538994</c:v>
                </c:pt>
                <c:pt idx="7">
                  <c:v>-5008.3832335329353</c:v>
                </c:pt>
                <c:pt idx="8">
                  <c:v>-6051.7379120321857</c:v>
                </c:pt>
                <c:pt idx="9">
                  <c:v>-8934.4977949924214</c:v>
                </c:pt>
                <c:pt idx="10">
                  <c:v>-6315.9925502155529</c:v>
                </c:pt>
                <c:pt idx="11">
                  <c:v>-3470.4321221250138</c:v>
                </c:pt>
                <c:pt idx="12">
                  <c:v>-1601.3596971874649</c:v>
                </c:pt>
                <c:pt idx="13">
                  <c:v>-2901.4618175148353</c:v>
                </c:pt>
                <c:pt idx="14">
                  <c:v>-3290.5082733554154</c:v>
                </c:pt>
                <c:pt idx="15">
                  <c:v>-2496.3732234749041</c:v>
                </c:pt>
                <c:pt idx="16">
                  <c:v>-3158.9977386506216</c:v>
                </c:pt>
                <c:pt idx="17">
                  <c:v>-5142.9676963978563</c:v>
                </c:pt>
                <c:pt idx="18">
                  <c:v>-6419.8004575666855</c:v>
                </c:pt>
                <c:pt idx="19">
                  <c:v>-6950.1288118519151</c:v>
                </c:pt>
                <c:pt idx="20">
                  <c:v>-7806.5871340935846</c:v>
                </c:pt>
                <c:pt idx="21">
                  <c:v>-11331.922310849943</c:v>
                </c:pt>
                <c:pt idx="22">
                  <c:v>-9786.6247001607262</c:v>
                </c:pt>
                <c:pt idx="23">
                  <c:v>-12007.935136436514</c:v>
                </c:pt>
                <c:pt idx="24">
                  <c:v>-12006.06889135293</c:v>
                </c:pt>
                <c:pt idx="25">
                  <c:v>-15554.82619457737</c:v>
                </c:pt>
                <c:pt idx="26">
                  <c:v>-17298.791891827976</c:v>
                </c:pt>
                <c:pt idx="27">
                  <c:v>-17727.373175673187</c:v>
                </c:pt>
                <c:pt idx="28">
                  <c:v>-1680.3125879431318</c:v>
                </c:pt>
                <c:pt idx="29">
                  <c:v>-1813.0645564710721</c:v>
                </c:pt>
                <c:pt idx="30">
                  <c:v>-3843.7772574502014</c:v>
                </c:pt>
                <c:pt idx="31">
                  <c:v>-3918.3365822398773</c:v>
                </c:pt>
                <c:pt idx="32">
                  <c:v>-4374.9656189823872</c:v>
                </c:pt>
                <c:pt idx="33">
                  <c:v>-4244.212087430642</c:v>
                </c:pt>
                <c:pt idx="34">
                  <c:v>-8913.3018322963035</c:v>
                </c:pt>
                <c:pt idx="35">
                  <c:v>-9928.9001719126536</c:v>
                </c:pt>
                <c:pt idx="36">
                  <c:v>-3918.0488450769626</c:v>
                </c:pt>
                <c:pt idx="37">
                  <c:v>-7964.8019960745296</c:v>
                </c:pt>
                <c:pt idx="38">
                  <c:v>-7353.1742966665479</c:v>
                </c:pt>
                <c:pt idx="39">
                  <c:v>-9602.5831053337315</c:v>
                </c:pt>
                <c:pt idx="40">
                  <c:v>-5276.8938816314039</c:v>
                </c:pt>
                <c:pt idx="41">
                  <c:v>-1010.875638214522</c:v>
                </c:pt>
                <c:pt idx="42">
                  <c:v>1270.8656930818106</c:v>
                </c:pt>
                <c:pt idx="43">
                  <c:v>-1670.4058060832031</c:v>
                </c:pt>
                <c:pt idx="44">
                  <c:v>3358.7965483420412</c:v>
                </c:pt>
                <c:pt idx="45">
                  <c:v>11552.931935813889</c:v>
                </c:pt>
                <c:pt idx="46">
                  <c:v>7982.1643713644298</c:v>
                </c:pt>
                <c:pt idx="47">
                  <c:v>7122.8400107604102</c:v>
                </c:pt>
                <c:pt idx="48">
                  <c:v>5465.8572762479889</c:v>
                </c:pt>
                <c:pt idx="49">
                  <c:v>6803.9068759502552</c:v>
                </c:pt>
                <c:pt idx="50">
                  <c:v>6479.0210667079082</c:v>
                </c:pt>
                <c:pt idx="51">
                  <c:v>4308.7131729603279</c:v>
                </c:pt>
                <c:pt idx="52">
                  <c:v>16042.837933408096</c:v>
                </c:pt>
                <c:pt idx="53">
                  <c:v>13255.45823227131</c:v>
                </c:pt>
                <c:pt idx="54">
                  <c:v>7621.2242890350753</c:v>
                </c:pt>
                <c:pt idx="55">
                  <c:v>14986.46567919309</c:v>
                </c:pt>
                <c:pt idx="56">
                  <c:v>17953.470410548965</c:v>
                </c:pt>
                <c:pt idx="57">
                  <c:v>22512.628478955332</c:v>
                </c:pt>
                <c:pt idx="58">
                  <c:v>12345.87590219907</c:v>
                </c:pt>
                <c:pt idx="59">
                  <c:v>17322.634700424416</c:v>
                </c:pt>
                <c:pt idx="60">
                  <c:v>18989.295308790723</c:v>
                </c:pt>
                <c:pt idx="61">
                  <c:v>18129.288938985235</c:v>
                </c:pt>
                <c:pt idx="62">
                  <c:v>20554.40995286766</c:v>
                </c:pt>
                <c:pt idx="63">
                  <c:v>16638.500887367554</c:v>
                </c:pt>
                <c:pt idx="64">
                  <c:v>15700.508097383805</c:v>
                </c:pt>
                <c:pt idx="65">
                  <c:v>21405.182716356328</c:v>
                </c:pt>
                <c:pt idx="66">
                  <c:v>15904.527358349384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5B-1A43-BB3C-EE49D526D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6722696"/>
        <c:axId val="526724664"/>
      </c:lineChart>
      <c:lineChart>
        <c:grouping val="standard"/>
        <c:varyColors val="0"/>
        <c:ser>
          <c:idx val="3"/>
          <c:order val="3"/>
          <c:tx>
            <c:strRef>
              <c:f>ROB!$R$2</c:f>
              <c:strCache>
                <c:ptCount val="1"/>
                <c:pt idx="0">
                  <c:v>Realny kurs USD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ROB!$R$3:$R$69</c:f>
              <c:numCache>
                <c:formatCode>General</c:formatCode>
                <c:ptCount val="67"/>
                <c:pt idx="0">
                  <c:v>412.97</c:v>
                </c:pt>
                <c:pt idx="1">
                  <c:v>404.31</c:v>
                </c:pt>
                <c:pt idx="2">
                  <c:v>414.88</c:v>
                </c:pt>
                <c:pt idx="3">
                  <c:v>399.72</c:v>
                </c:pt>
                <c:pt idx="4">
                  <c:v>389.28143712574848</c:v>
                </c:pt>
                <c:pt idx="5">
                  <c:v>382.66467065868267</c:v>
                </c:pt>
                <c:pt idx="6">
                  <c:v>392.71457085828342</c:v>
                </c:pt>
                <c:pt idx="7">
                  <c:v>387.78443113772454</c:v>
                </c:pt>
                <c:pt idx="8">
                  <c:v>378.23732955402699</c:v>
                </c:pt>
                <c:pt idx="9">
                  <c:v>385.2814816463727</c:v>
                </c:pt>
                <c:pt idx="10">
                  <c:v>358.48995936256358</c:v>
                </c:pt>
                <c:pt idx="11">
                  <c:v>324.45641554561257</c:v>
                </c:pt>
                <c:pt idx="12">
                  <c:v>302.26144072289048</c:v>
                </c:pt>
                <c:pt idx="13">
                  <c:v>322.58476304292071</c:v>
                </c:pt>
                <c:pt idx="14">
                  <c:v>324.27755308604191</c:v>
                </c:pt>
                <c:pt idx="15">
                  <c:v>324.01182441648217</c:v>
                </c:pt>
                <c:pt idx="16">
                  <c:v>312.78770262647674</c:v>
                </c:pt>
                <c:pt idx="17">
                  <c:v>308.11468713888365</c:v>
                </c:pt>
                <c:pt idx="18">
                  <c:v>304.64919456089967</c:v>
                </c:pt>
                <c:pt idx="19">
                  <c:v>292.96665584191703</c:v>
                </c:pt>
                <c:pt idx="20">
                  <c:v>289.39085629309619</c:v>
                </c:pt>
                <c:pt idx="21">
                  <c:v>275.34180926113413</c:v>
                </c:pt>
                <c:pt idx="22">
                  <c:v>269.19535118465075</c:v>
                </c:pt>
                <c:pt idx="23">
                  <c:v>246.24857436577935</c:v>
                </c:pt>
                <c:pt idx="24">
                  <c:v>230.53019406107953</c:v>
                </c:pt>
                <c:pt idx="25">
                  <c:v>210.65074230534125</c:v>
                </c:pt>
                <c:pt idx="26">
                  <c:v>212.56241372235735</c:v>
                </c:pt>
                <c:pt idx="27">
                  <c:v>276.40065316331965</c:v>
                </c:pt>
                <c:pt idx="28">
                  <c:v>329.43927589998935</c:v>
                </c:pt>
                <c:pt idx="29">
                  <c:v>312.50789649652972</c:v>
                </c:pt>
                <c:pt idx="30">
                  <c:v>281.30591975527568</c:v>
                </c:pt>
                <c:pt idx="31">
                  <c:v>270.60536454155726</c:v>
                </c:pt>
                <c:pt idx="32">
                  <c:v>274.25909843517411</c:v>
                </c:pt>
                <c:pt idx="33">
                  <c:v>299.63954757783489</c:v>
                </c:pt>
                <c:pt idx="34">
                  <c:v>295.37935978618555</c:v>
                </c:pt>
                <c:pt idx="35">
                  <c:v>277.67295427714305</c:v>
                </c:pt>
                <c:pt idx="36">
                  <c:v>271.68086564842531</c:v>
                </c:pt>
                <c:pt idx="37">
                  <c:v>258.63167907591549</c:v>
                </c:pt>
                <c:pt idx="38">
                  <c:v>276.11213232157036</c:v>
                </c:pt>
                <c:pt idx="39">
                  <c:v>308.41051552519411</c:v>
                </c:pt>
                <c:pt idx="40">
                  <c:v>300.96016211505679</c:v>
                </c:pt>
                <c:pt idx="41">
                  <c:v>309.50841884912847</c:v>
                </c:pt>
                <c:pt idx="42">
                  <c:v>308.45503497677288</c:v>
                </c:pt>
                <c:pt idx="43">
                  <c:v>295.57205699805183</c:v>
                </c:pt>
                <c:pt idx="44">
                  <c:v>292.75996941629745</c:v>
                </c:pt>
                <c:pt idx="45">
                  <c:v>299.1404923232609</c:v>
                </c:pt>
                <c:pt idx="46">
                  <c:v>298.30339748123947</c:v>
                </c:pt>
                <c:pt idx="47">
                  <c:v>285.7748780123186</c:v>
                </c:pt>
                <c:pt idx="48">
                  <c:v>284.10068832827568</c:v>
                </c:pt>
                <c:pt idx="49">
                  <c:v>282.54741234363593</c:v>
                </c:pt>
                <c:pt idx="50">
                  <c:v>293.05760313790506</c:v>
                </c:pt>
                <c:pt idx="51">
                  <c:v>313.79895311243627</c:v>
                </c:pt>
                <c:pt idx="52">
                  <c:v>347.04979396549015</c:v>
                </c:pt>
                <c:pt idx="53">
                  <c:v>344.77521904466016</c:v>
                </c:pt>
                <c:pt idx="54">
                  <c:v>350.93707979330208</c:v>
                </c:pt>
                <c:pt idx="55">
                  <c:v>362.85995407093134</c:v>
                </c:pt>
                <c:pt idx="56">
                  <c:v>369.10004143515903</c:v>
                </c:pt>
                <c:pt idx="57">
                  <c:v>361.5658632781292</c:v>
                </c:pt>
                <c:pt idx="58">
                  <c:v>362.97560417244335</c:v>
                </c:pt>
                <c:pt idx="59">
                  <c:v>378.80017911192971</c:v>
                </c:pt>
                <c:pt idx="60">
                  <c:v>377.30576365498723</c:v>
                </c:pt>
                <c:pt idx="61">
                  <c:v>356.48780481239254</c:v>
                </c:pt>
                <c:pt idx="62">
                  <c:v>336.7288586016835</c:v>
                </c:pt>
                <c:pt idx="63">
                  <c:v>333.84908740971366</c:v>
                </c:pt>
                <c:pt idx="64">
                  <c:v>314.68004831928232</c:v>
                </c:pt>
                <c:pt idx="65">
                  <c:v>330.81653771266161</c:v>
                </c:pt>
                <c:pt idx="66">
                  <c:v>342.69684297705322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D5B-1A43-BB3C-EE49D526D4B8}"/>
            </c:ext>
          </c:extLst>
        </c:ser>
        <c:ser>
          <c:idx val="4"/>
          <c:order val="4"/>
          <c:tx>
            <c:strRef>
              <c:f>ROB!$S$2</c:f>
              <c:strCache>
                <c:ptCount val="1"/>
                <c:pt idx="0">
                  <c:v>Realny kurs EUR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ROB!$S$3:$S$69</c:f>
              <c:numCache>
                <c:formatCode>General</c:formatCode>
                <c:ptCount val="67"/>
                <c:pt idx="0">
                  <c:v>362.14</c:v>
                </c:pt>
                <c:pt idx="1">
                  <c:v>371.48</c:v>
                </c:pt>
                <c:pt idx="2">
                  <c:v>408.23</c:v>
                </c:pt>
                <c:pt idx="3">
                  <c:v>399.78</c:v>
                </c:pt>
                <c:pt idx="4">
                  <c:v>417.6147704590818</c:v>
                </c:pt>
                <c:pt idx="5">
                  <c:v>434.45109780439122</c:v>
                </c:pt>
                <c:pt idx="6">
                  <c:v>441.62674650698602</c:v>
                </c:pt>
                <c:pt idx="7">
                  <c:v>461.39720558882237</c:v>
                </c:pt>
                <c:pt idx="8">
                  <c:v>472.54190503750863</c:v>
                </c:pt>
                <c:pt idx="9">
                  <c:v>464.37979060466427</c:v>
                </c:pt>
                <c:pt idx="10">
                  <c:v>438.02358109060685</c:v>
                </c:pt>
                <c:pt idx="11">
                  <c:v>419.77012517715497</c:v>
                </c:pt>
                <c:pt idx="12">
                  <c:v>396.65416923204788</c:v>
                </c:pt>
                <c:pt idx="13">
                  <c:v>406.65344064955428</c:v>
                </c:pt>
                <c:pt idx="14">
                  <c:v>395.97508485428415</c:v>
                </c:pt>
                <c:pt idx="15">
                  <c:v>385.55261592599749</c:v>
                </c:pt>
                <c:pt idx="16">
                  <c:v>376.21701578895329</c:v>
                </c:pt>
                <c:pt idx="17">
                  <c:v>387.07490471600772</c:v>
                </c:pt>
                <c:pt idx="18">
                  <c:v>388.37078296046639</c:v>
                </c:pt>
                <c:pt idx="19">
                  <c:v>377.83686359452651</c:v>
                </c:pt>
                <c:pt idx="20">
                  <c:v>379.2071944710425</c:v>
                </c:pt>
                <c:pt idx="21">
                  <c:v>371.0216733183924</c:v>
                </c:pt>
                <c:pt idx="22">
                  <c:v>369.71433144180696</c:v>
                </c:pt>
                <c:pt idx="23">
                  <c:v>356.59213126264802</c:v>
                </c:pt>
                <c:pt idx="24">
                  <c:v>345.24978889433936</c:v>
                </c:pt>
                <c:pt idx="25">
                  <c:v>329.14540544190066</c:v>
                </c:pt>
                <c:pt idx="26">
                  <c:v>319.17188739251856</c:v>
                </c:pt>
                <c:pt idx="27">
                  <c:v>364.49201684440561</c:v>
                </c:pt>
                <c:pt idx="28">
                  <c:v>429.77373055599134</c:v>
                </c:pt>
                <c:pt idx="29">
                  <c:v>425.49542270220593</c:v>
                </c:pt>
                <c:pt idx="30">
                  <c:v>402.02694203669824</c:v>
                </c:pt>
                <c:pt idx="31">
                  <c:v>399.87343137204118</c:v>
                </c:pt>
                <c:pt idx="32">
                  <c:v>379.65119953974863</c:v>
                </c:pt>
                <c:pt idx="33">
                  <c:v>381.21073257062022</c:v>
                </c:pt>
                <c:pt idx="34">
                  <c:v>381.22024191836942</c:v>
                </c:pt>
                <c:pt idx="35">
                  <c:v>377.37846542768574</c:v>
                </c:pt>
                <c:pt idx="36">
                  <c:v>371.46433557491349</c:v>
                </c:pt>
                <c:pt idx="37">
                  <c:v>372.5274632480884</c:v>
                </c:pt>
                <c:pt idx="38">
                  <c:v>390.1584478456972</c:v>
                </c:pt>
                <c:pt idx="39">
                  <c:v>415.72996125887789</c:v>
                </c:pt>
                <c:pt idx="40">
                  <c:v>394.68336081119367</c:v>
                </c:pt>
                <c:pt idx="41">
                  <c:v>396.87402638644653</c:v>
                </c:pt>
                <c:pt idx="42">
                  <c:v>385.6969709620713</c:v>
                </c:pt>
                <c:pt idx="43">
                  <c:v>383.36647566924916</c:v>
                </c:pt>
                <c:pt idx="44">
                  <c:v>386.51459172269847</c:v>
                </c:pt>
                <c:pt idx="45">
                  <c:v>390.71866804040616</c:v>
                </c:pt>
                <c:pt idx="46">
                  <c:v>395.08086227271787</c:v>
                </c:pt>
                <c:pt idx="47">
                  <c:v>389.23980048616829</c:v>
                </c:pt>
                <c:pt idx="48">
                  <c:v>389.21189732476756</c:v>
                </c:pt>
                <c:pt idx="49">
                  <c:v>387.55630974832519</c:v>
                </c:pt>
                <c:pt idx="50">
                  <c:v>388.39340459034656</c:v>
                </c:pt>
                <c:pt idx="51">
                  <c:v>391.88129976543593</c:v>
                </c:pt>
                <c:pt idx="52">
                  <c:v>391.11502204238911</c:v>
                </c:pt>
                <c:pt idx="53">
                  <c:v>381.16841777793991</c:v>
                </c:pt>
                <c:pt idx="54">
                  <c:v>390.39722585835671</c:v>
                </c:pt>
                <c:pt idx="55">
                  <c:v>397.34213698957944</c:v>
                </c:pt>
                <c:pt idx="56">
                  <c:v>407.06968525751364</c:v>
                </c:pt>
                <c:pt idx="57">
                  <c:v>408.21801724427286</c:v>
                </c:pt>
                <c:pt idx="58">
                  <c:v>405.25849496945443</c:v>
                </c:pt>
                <c:pt idx="59">
                  <c:v>408.59145854077991</c:v>
                </c:pt>
                <c:pt idx="60">
                  <c:v>401.73737086427951</c:v>
                </c:pt>
                <c:pt idx="61">
                  <c:v>391.72319878381677</c:v>
                </c:pt>
                <c:pt idx="62">
                  <c:v>395.50405967133838</c:v>
                </c:pt>
                <c:pt idx="63">
                  <c:v>393.19095313327233</c:v>
                </c:pt>
                <c:pt idx="64">
                  <c:v>386.8593796023967</c:v>
                </c:pt>
                <c:pt idx="65">
                  <c:v>394.25218638296445</c:v>
                </c:pt>
                <c:pt idx="66">
                  <c:v>398.37883447324378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D5B-1A43-BB3C-EE49D526D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929944"/>
        <c:axId val="659930272"/>
      </c:lineChart>
      <c:catAx>
        <c:axId val="526722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6724664"/>
        <c:crosses val="autoZero"/>
        <c:auto val="1"/>
        <c:lblAlgn val="ctr"/>
        <c:lblOffset val="100"/>
        <c:noMultiLvlLbl val="0"/>
      </c:catAx>
      <c:valAx>
        <c:axId val="526724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6722696"/>
        <c:crosses val="autoZero"/>
        <c:crossBetween val="between"/>
      </c:valAx>
      <c:valAx>
        <c:axId val="6599302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9929944"/>
        <c:crosses val="max"/>
        <c:crossBetween val="between"/>
      </c:valAx>
      <c:catAx>
        <c:axId val="659929944"/>
        <c:scaling>
          <c:orientation val="minMax"/>
        </c:scaling>
        <c:delete val="1"/>
        <c:axPos val="b"/>
        <c:majorTickMark val="out"/>
        <c:minorTickMark val="none"/>
        <c:tickLblPos val="nextTo"/>
        <c:crossAx val="659930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40F8B-F485-4BE9-9DA2-EA04C9011139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58835-FAD8-44BA-AB8E-E08C48C53BD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49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302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77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218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218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218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218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456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68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171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116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530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34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6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218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93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497F-811E-4B7F-B81C-2BDEF4B6CAB7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75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68B201-0B45-49ED-88C7-50D0058AB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320107-087B-417D-9C05-5B207DAD4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05FF2C-A44A-460B-8ABC-7C9905BA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50C013-A701-4AF0-B018-CF36CBF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B08D06-9107-4A5B-A7D4-9E75622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83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1A0F82-26DB-422E-877A-6FCE8EAB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5B35F95-E14D-4335-A554-C98DFE2C6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3AF736-2A32-4079-9F2D-4E7F1C56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DB0F6D-060B-47B5-AD23-2D4EE7B0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FDB4B59-0015-4A04-B12B-4AE4FD03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31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7D03782-F3BA-4C08-A507-71657EEBC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59B4A62-024A-423E-AD4C-2C6CC5EBC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ADAFD5-1D71-4162-9462-07508F23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5F31865-B0CE-4B32-A790-1F48DD17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87FF1C-B0AD-4D28-8C32-2AEDA25C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96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9D37C6-1CBD-4787-BA99-C003A963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C8C2EE-E344-43A4-B046-16522F79C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6A072D-9ECB-44C9-872E-059C20E7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8CBB4F-C6A1-4A5D-B6DD-A1578A3D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E3304A-D88F-4DDA-B397-54904701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913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CFF1BF-3D00-48A6-A4C9-3F43D64B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7898CD-EEAC-403E-B06B-75239187E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D72DB1-E78A-4211-AF97-F0B18C854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3E7426-A75B-4705-9CC2-868A73A3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28E037-20E5-48F1-890B-DDC3E553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97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A740A2-A043-4A92-806E-75EBCC59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BD93BF-72C4-42D2-A542-95641A826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01F896C-97E7-4338-85FB-DE0076291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30FC6E-505D-4F24-9C1F-9D4F5E74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8082D6-A4D4-4494-92E1-4A1E6BCA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022CC15-5170-436E-BA37-09A9C83A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14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D7A608-46AE-4941-BE30-817D7454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C1E5D0-3DAA-4CAE-B402-04DBD247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FB0A57-141A-449F-8D0A-247AB7B88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83F03DE-F09C-4B63-8638-002D2390A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F5941EF-9CDF-4658-962F-660BDB8E1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C1E3B5E-6AE7-42A9-8E43-EC2EE424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CBC008C-492D-4A0D-B638-2531B17A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E851A36-2CF0-47D7-9A52-0C038A9F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79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919E4D-BAF7-4E17-ACBE-40A17E98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D9D4521-7BF9-452F-816E-4D35A137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CE483D9-F6C1-4D04-8073-02E819D8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B81DAD0-48A2-4A0E-AF59-1D9C0961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22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0207C54-1FC7-46C2-B40E-FC75465B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DCCF62D-B8F2-4CCE-AA5C-E8BF9E06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4ADDD8-AF9C-4ADE-B299-5A58F52F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33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86E29A-8FC1-4070-97B2-32E716E0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2990F9-8582-44A5-ACEA-D51205237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6F60F5-C50E-4783-9E26-78162EDDA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240A31-4893-48D8-A7C8-BAAAB96E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E6229C-4A00-4F6B-B687-86681CFB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00BC50-2D12-47BF-80D3-344B857E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26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D1AAD-2B75-4327-B6F0-90B7BF82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605F948-7F37-427B-82F5-85CE47C7F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B8E751-F2AB-45F1-9A54-ED4C27713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86CDAFC-B64B-413F-86A9-AE470882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54C7840-BF54-4C99-B3F8-DF74379C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E16D99-2862-451D-82B3-9471DDAD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2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669BA37-4CA8-4B33-B8CB-FAB4373F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120246-6A85-45AB-9197-28CECF0A6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97714A-D6E3-4A58-8503-059F1FE35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1BB6F-E8BA-4084-82FA-F549D4BD34B3}" type="datetimeFigureOut">
              <a:rPr lang="pl-PL" smtClean="0"/>
              <a:pPr/>
              <a:t>06.05.2020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6F38DF-72E1-4B2F-A668-818F5490A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56CEEB-5016-4E6C-98DF-CD24D8CB6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8EA90-0FAF-4757-BCE1-80AB6B9A06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9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-zTL1Sho0FCnxBstj-430taT_rFBxGCI/view?ts=5eb0729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rive.google.com/file/d/1HAdL_73tq5BNOei7s7sdm3-FruoIhYmy/view?ts=5eb814ed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TEnaUMK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ptetorun.p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oblemygospodarki.pl/" TargetMode="External"/><Relationship Id="rId5" Type="http://schemas.openxmlformats.org/officeDocument/2006/relationships/hyperlink" Target="http://instytucje.org/" TargetMode="External"/><Relationship Id="rId4" Type="http://schemas.openxmlformats.org/officeDocument/2006/relationships/hyperlink" Target="http://contemporary-issues.pl/index.php/p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327196" y="4381605"/>
            <a:ext cx="8213904" cy="1233781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6000" b="1" dirty="0">
                <a:solidFill>
                  <a:srgbClr val="1D58AA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  <a:p>
            <a:pPr algn="ctr"/>
            <a:endParaRPr lang="pl-PL" sz="3600" b="1" dirty="0">
              <a:solidFill>
                <a:srgbClr val="1D58AA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3" name="Picture 3"/>
          <p:cNvPicPr/>
          <p:nvPr/>
        </p:nvPicPr>
        <p:blipFill>
          <a:blip r:embed="rId3" cstate="print"/>
          <a:stretch/>
        </p:blipFill>
        <p:spPr>
          <a:xfrm>
            <a:off x="8877300" y="-1108645"/>
            <a:ext cx="4225987" cy="4118545"/>
          </a:xfrm>
          <a:prstGeom prst="rect">
            <a:avLst/>
          </a:prstGeom>
          <a:ln>
            <a:noFill/>
          </a:ln>
        </p:spPr>
      </p:pic>
      <p:pic>
        <p:nvPicPr>
          <p:cNvPr id="4" name="Obraz 3" descr="logo W NEiZ UMK 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781" y="216776"/>
            <a:ext cx="3196525" cy="14572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6807F2-9317-7B4B-84A9-3D8B5322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68" y="440275"/>
            <a:ext cx="2354059" cy="7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B972C0-EA95-B74C-A038-207B7C60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0336"/>
            <a:ext cx="1953938" cy="18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66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206062" y="18864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914400" y="996777"/>
            <a:ext cx="10439400" cy="1867326"/>
          </a:xfrm>
        </p:spPr>
        <p:txBody>
          <a:bodyPr>
            <a:normAutofit fontScale="90000"/>
          </a:bodyPr>
          <a:lstStyle/>
          <a:p>
            <a:r>
              <a:rPr lang="pl-PL" sz="2700" i="1" dirty="0"/>
              <a:t>W procesie kształcenia studentów zwraca się szczególną uwagę na </a:t>
            </a:r>
            <a:br>
              <a:rPr lang="pl-PL" sz="2700" i="1" dirty="0"/>
            </a:br>
            <a:r>
              <a:rPr lang="pl-PL" sz="2700" i="1" dirty="0"/>
              <a:t>praktyczne umiejętności, które wykształcane są w aktywnych formach dydaktycznych: ćwiczeniach, warsztatach z udziałem ekspertów i praktyków biznesu.</a:t>
            </a:r>
            <a:br>
              <a:rPr lang="pl-PL" sz="2700" i="1" dirty="0"/>
            </a:br>
            <a:br>
              <a:rPr lang="pl-PL" sz="3600" dirty="0"/>
            </a:br>
            <a:r>
              <a:rPr lang="pl-PL" sz="3600" b="1" u="sng" dirty="0">
                <a:solidFill>
                  <a:srgbClr val="7030A0"/>
                </a:solidFill>
              </a:rPr>
              <a:t>Zobacz jak pracujemy:</a:t>
            </a:r>
            <a:br>
              <a:rPr lang="pl-PL" sz="3600" b="1" u="sng" dirty="0">
                <a:solidFill>
                  <a:srgbClr val="7030A0"/>
                </a:solidFill>
              </a:rPr>
            </a:br>
            <a:endParaRPr lang="pl-PL" sz="3600" b="1" u="sng" dirty="0">
              <a:solidFill>
                <a:srgbClr val="7030A0"/>
              </a:solidFill>
            </a:endParaRP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838200" y="2743552"/>
            <a:ext cx="10515600" cy="3020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Przedmiot: </a:t>
            </a:r>
            <a:r>
              <a:rPr lang="pl-PL" sz="2400" b="1" u="sng" dirty="0"/>
              <a:t>Regulacja gospodarki i polityka konkurencji</a:t>
            </a:r>
          </a:p>
          <a:p>
            <a:pPr marL="0" indent="0">
              <a:buNone/>
            </a:pPr>
            <a:r>
              <a:rPr lang="pl-PL" sz="2400" dirty="0"/>
              <a:t>Prowadzący: </a:t>
            </a:r>
          </a:p>
          <a:p>
            <a:pPr lvl="1">
              <a:buFont typeface="Wingdings" pitchFamily="2" charset="2"/>
              <a:buChar char="ü"/>
            </a:pPr>
            <a:r>
              <a:rPr lang="pl-PL" sz="2000" dirty="0"/>
              <a:t>Dr hab. Jerzy Boehlke, </a:t>
            </a:r>
            <a:r>
              <a:rPr lang="pl-PL" sz="2000" dirty="0" err="1"/>
              <a:t>prof.UMK</a:t>
            </a:r>
            <a:r>
              <a:rPr lang="pl-PL" sz="2000" dirty="0"/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pl-PL" sz="2000" dirty="0"/>
              <a:t>Dr Paweł Neumann (TZMO S.A.)</a:t>
            </a:r>
          </a:p>
          <a:p>
            <a:pPr lvl="1">
              <a:buFont typeface="Wingdings" pitchFamily="2" charset="2"/>
              <a:buChar char="ü"/>
            </a:pPr>
            <a:r>
              <a:rPr lang="pl-PL" sz="2000" dirty="0"/>
              <a:t>Mgr Piotr Wiśniewski</a:t>
            </a:r>
          </a:p>
          <a:p>
            <a:endParaRPr lang="pl-PL" sz="2400" u="sng" dirty="0"/>
          </a:p>
          <a:p>
            <a:pPr marL="0" indent="0">
              <a:buNone/>
            </a:pPr>
            <a:r>
              <a:rPr lang="pl-PL" sz="2400" u="sng" dirty="0">
                <a:hlinkClick r:id="rId4"/>
              </a:rPr>
              <a:t>FILM - przygotowanie do zajęć z </a:t>
            </a:r>
            <a:r>
              <a:rPr lang="pl-PL" sz="2400" i="1" u="sng" dirty="0">
                <a:hlinkClick r:id="rId4"/>
              </a:rPr>
              <a:t>Regulacji gospodarki i polityki konkurencji</a:t>
            </a:r>
            <a:endParaRPr lang="pl-PL" sz="2400" i="1" u="sng" dirty="0"/>
          </a:p>
          <a:p>
            <a:endParaRPr lang="pl-PL" sz="2400" i="1" u="sng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Objaśnienie prostokątne zaokrąglone 5">
            <a:extLst>
              <a:ext uri="{FF2B5EF4-FFF2-40B4-BE49-F238E27FC236}">
                <a16:creationId xmlns:a16="http://schemas.microsoft.com/office/drawing/2014/main" id="{C2EECC53-1EC9-0442-A8E0-56F929BCC21B}"/>
              </a:ext>
            </a:extLst>
          </p:cNvPr>
          <p:cNvSpPr/>
          <p:nvPr/>
        </p:nvSpPr>
        <p:spPr>
          <a:xfrm>
            <a:off x="9173917" y="4254039"/>
            <a:ext cx="1899367" cy="653143"/>
          </a:xfrm>
          <a:prstGeom prst="wedgeRoundRectCallout">
            <a:avLst>
              <a:gd name="adj1" fmla="val -20833"/>
              <a:gd name="adj2" fmla="val 978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Kliknij i obejrzyj!</a:t>
            </a:r>
          </a:p>
        </p:txBody>
      </p:sp>
    </p:spTree>
    <p:extLst>
      <p:ext uri="{BB962C8B-B14F-4D97-AF65-F5344CB8AC3E}">
        <p14:creationId xmlns:p14="http://schemas.microsoft.com/office/powerpoint/2010/main" val="275285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65395" y="184041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899856"/>
          </a:xfrm>
        </p:spPr>
        <p:txBody>
          <a:bodyPr>
            <a:noAutofit/>
          </a:bodyPr>
          <a:lstStyle/>
          <a:p>
            <a:r>
              <a:rPr lang="pl-PL" sz="2800" dirty="0"/>
              <a:t>Najważniejsze efekty kształcenia</a:t>
            </a:r>
            <a:br>
              <a:rPr lang="pl-PL" sz="2800" dirty="0"/>
            </a:br>
            <a:r>
              <a:rPr lang="pl-PL" sz="2800" b="1" u="sng" dirty="0"/>
              <a:t>Ekonomia I stopnia moduł menedżerski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829962" y="2031571"/>
            <a:ext cx="10515600" cy="4351338"/>
          </a:xfrm>
        </p:spPr>
        <p:txBody>
          <a:bodyPr>
            <a:normAutofit/>
          </a:bodyPr>
          <a:lstStyle/>
          <a:p>
            <a:r>
              <a:rPr lang="pl-PL" sz="2000" u="sng" dirty="0"/>
              <a:t>W zakresie wiedzy student:</a:t>
            </a:r>
          </a:p>
          <a:p>
            <a:pPr lvl="1"/>
            <a:r>
              <a:rPr lang="pl-PL" sz="1800" dirty="0"/>
              <a:t>Zna mikroekonomię, makroekonomię oraz metody i narzędzia ekonometrii</a:t>
            </a:r>
          </a:p>
          <a:p>
            <a:r>
              <a:rPr lang="pl-PL" sz="2000" u="sng" dirty="0"/>
              <a:t>W zakresie umiejętności student:</a:t>
            </a:r>
          </a:p>
          <a:p>
            <a:pPr lvl="1"/>
            <a:r>
              <a:rPr lang="pl-PL" sz="1800" dirty="0"/>
              <a:t>Umie kompleksowo postrzegać i analizować problemy mikro- i makroekonomiczne</a:t>
            </a:r>
          </a:p>
          <a:p>
            <a:pPr lvl="1"/>
            <a:r>
              <a:rPr lang="pl-PL" sz="1800" dirty="0"/>
              <a:t>Potrafi praktycznie wykorzystać wiedzę do rozwiązywania problemów z wykorzystaniem różnych narzędzi</a:t>
            </a:r>
          </a:p>
          <a:p>
            <a:pPr lvl="1"/>
            <a:r>
              <a:rPr lang="pl-PL" sz="1800" dirty="0"/>
              <a:t>Potrafi przygotować się do podjęcia decyzji w warunkach ryzyka</a:t>
            </a:r>
          </a:p>
          <a:p>
            <a:r>
              <a:rPr lang="pl-PL" sz="2000" u="sng" dirty="0"/>
              <a:t>W zakresie kompetencji student:</a:t>
            </a:r>
          </a:p>
          <a:p>
            <a:pPr lvl="1"/>
            <a:r>
              <a:rPr lang="pl-PL" sz="1800" dirty="0"/>
              <a:t>Wykazuje inicjatywę, samodzielność i odpowiedzialność</a:t>
            </a:r>
          </a:p>
          <a:p>
            <a:pPr lvl="1"/>
            <a:r>
              <a:rPr lang="pl-PL" sz="1800" dirty="0"/>
              <a:t>Ma świadomość potrzeby korzystania z interdyscyplinarnego podejścia w procesie podejmowania decyzji gospodarczych</a:t>
            </a:r>
          </a:p>
        </p:txBody>
      </p:sp>
    </p:spTree>
    <p:extLst>
      <p:ext uri="{BB962C8B-B14F-4D97-AF65-F5344CB8AC3E}">
        <p14:creationId xmlns:p14="http://schemas.microsoft.com/office/powerpoint/2010/main" val="240272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838200" y="790832"/>
            <a:ext cx="10515600" cy="899856"/>
          </a:xfrm>
        </p:spPr>
        <p:txBody>
          <a:bodyPr/>
          <a:lstStyle/>
          <a:p>
            <a:r>
              <a:rPr lang="pl-PL" dirty="0"/>
              <a:t>Co po studiach?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/>
              <a:t>	</a:t>
            </a:r>
            <a:r>
              <a:rPr lang="pl-PL" sz="2400" dirty="0"/>
              <a:t>Zdobyte na studiach I stopnia </a:t>
            </a:r>
            <a:r>
              <a:rPr lang="pl-PL" sz="2400" b="1" dirty="0"/>
              <a:t>wiedzę, umiejętności zarządcze, finansowe czy informatyczne oraz kompetencje </a:t>
            </a:r>
            <a:r>
              <a:rPr lang="pl-PL" sz="2400" dirty="0"/>
              <a:t>absolwent może wykorzystać pracując w:</a:t>
            </a:r>
            <a:endParaRPr lang="pl-PL" dirty="0"/>
          </a:p>
          <a:p>
            <a:pPr lvl="1"/>
            <a:endParaRPr lang="pl-PL" dirty="0"/>
          </a:p>
          <a:p>
            <a:pPr lvl="1">
              <a:buFont typeface="Wingdings" pitchFamily="2" charset="2"/>
              <a:buChar char="ü"/>
            </a:pPr>
            <a:r>
              <a:rPr lang="pl-PL" sz="2000" dirty="0"/>
              <a:t>sektorze bankowym</a:t>
            </a:r>
          </a:p>
          <a:p>
            <a:pPr lvl="1">
              <a:buFont typeface="Wingdings" pitchFamily="2" charset="2"/>
              <a:buChar char="ü"/>
            </a:pPr>
            <a:r>
              <a:rPr lang="pl-PL" sz="2000" dirty="0"/>
              <a:t>sektorze przedsiębiorstw na stanowiskach zarządczych</a:t>
            </a:r>
          </a:p>
          <a:p>
            <a:pPr lvl="1">
              <a:buFont typeface="Wingdings" pitchFamily="2" charset="2"/>
              <a:buChar char="ü"/>
            </a:pPr>
            <a:r>
              <a:rPr lang="pl-PL" sz="2000" dirty="0"/>
              <a:t>administracji publicznej</a:t>
            </a:r>
          </a:p>
          <a:p>
            <a:pPr lvl="1">
              <a:buFont typeface="Wingdings" pitchFamily="2" charset="2"/>
              <a:buChar char="ü"/>
            </a:pPr>
            <a:r>
              <a:rPr lang="pl-PL" sz="2000" dirty="0"/>
              <a:t>może również z powodzeniem prowadzić własną działalność gospodarczą</a:t>
            </a:r>
          </a:p>
          <a:p>
            <a:pPr lvl="1"/>
            <a:endParaRPr lang="pl-PL" dirty="0"/>
          </a:p>
          <a:p>
            <a:pPr lvl="1" algn="ctr">
              <a:buNone/>
            </a:pPr>
            <a:r>
              <a:rPr lang="pl-PL" b="1" dirty="0"/>
              <a:t>	</a:t>
            </a:r>
            <a:r>
              <a:rPr lang="pl-PL" b="1" dirty="0">
                <a:solidFill>
                  <a:srgbClr val="7030A0"/>
                </a:solidFill>
              </a:rPr>
              <a:t>Możliwa jest kontynuacja studiów I stopnia na </a:t>
            </a:r>
          </a:p>
          <a:p>
            <a:pPr lvl="1" algn="ctr">
              <a:buNone/>
            </a:pPr>
            <a:r>
              <a:rPr lang="pl-PL" b="1" dirty="0">
                <a:solidFill>
                  <a:srgbClr val="7030A0"/>
                </a:solidFill>
              </a:rPr>
              <a:t>studiach magisterskich uzupełniających II stopnia </a:t>
            </a:r>
          </a:p>
          <a:p>
            <a:pPr lvl="1" algn="ctr">
              <a:buNone/>
            </a:pPr>
            <a:r>
              <a:rPr lang="pl-PL" b="1" dirty="0">
                <a:solidFill>
                  <a:srgbClr val="7030A0"/>
                </a:solidFill>
              </a:rPr>
              <a:t>w zakresie ekonomii menedżerskiej.</a:t>
            </a:r>
          </a:p>
          <a:p>
            <a:pPr lvl="1" algn="ctr">
              <a:buNone/>
            </a:pPr>
            <a:endParaRPr lang="pl-PL" b="1" dirty="0">
              <a:solidFill>
                <a:srgbClr val="7030A0"/>
              </a:solidFill>
            </a:endParaRPr>
          </a:p>
          <a:p>
            <a:pPr lvl="1" algn="ctr">
              <a:buNone/>
            </a:pPr>
            <a:r>
              <a:rPr lang="pl-PL" b="1" dirty="0"/>
              <a:t>ZAPRASZAMY!</a:t>
            </a:r>
          </a:p>
        </p:txBody>
      </p:sp>
    </p:spTree>
    <p:extLst>
      <p:ext uri="{BB962C8B-B14F-4D97-AF65-F5344CB8AC3E}">
        <p14:creationId xmlns:p14="http://schemas.microsoft.com/office/powerpoint/2010/main" val="240272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838200" y="790832"/>
            <a:ext cx="10515600" cy="899856"/>
          </a:xfrm>
        </p:spPr>
        <p:txBody>
          <a:bodyPr>
            <a:normAutofit/>
          </a:bodyPr>
          <a:lstStyle/>
          <a:p>
            <a:r>
              <a:rPr lang="pl-PL" sz="3200" dirty="0"/>
              <a:t>Opinia studenta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400" i="1" dirty="0"/>
              <a:t>	</a:t>
            </a:r>
            <a:r>
              <a:rPr lang="pl-PL" sz="2000" i="1" dirty="0"/>
              <a:t>„ Uważam, że specjalność menadżerska jest to dobre dopełnienie kierunku ekonomia dla osób, które wiążą z tym swoją przyszłość zawodową.  Tematy zajęć związane są między innymi z przywództwem, zarządzaniem przedsiębiorstwem, działalnością firm w Polsce jak i za granicą. Otrzymana wiedza i umiejętności menadżerskie zbliżają nas do sprawowania funkcji menadżera. Przedmioty dobrane do danego modułu, poruszają różne, ciekawe obszary z zakresu ekonomii, zbliżające nas do objęcia w przyszłości stanowisk w zarządach”. </a:t>
            </a:r>
            <a:endParaRPr lang="pl-PL" sz="2400" i="1" dirty="0"/>
          </a:p>
          <a:p>
            <a:pPr algn="r">
              <a:buNone/>
            </a:pPr>
            <a:endParaRPr lang="pl-PL" sz="2000" dirty="0"/>
          </a:p>
          <a:p>
            <a:pPr algn="r">
              <a:buNone/>
            </a:pPr>
            <a:r>
              <a:rPr lang="pl-PL" sz="1200" dirty="0"/>
              <a:t>Kinga Lewandowska</a:t>
            </a:r>
          </a:p>
          <a:p>
            <a:pPr algn="r">
              <a:buNone/>
            </a:pPr>
            <a:r>
              <a:rPr lang="pl-PL" sz="1200" dirty="0"/>
              <a:t> studentka III roku Ekonomii na module menedżerskim</a:t>
            </a:r>
          </a:p>
          <a:p>
            <a:pPr algn="r">
              <a:buNone/>
            </a:pPr>
            <a:r>
              <a:rPr lang="pl-PL" sz="1200" dirty="0"/>
              <a:t>(rok akademicki 2017/2018)</a:t>
            </a:r>
          </a:p>
        </p:txBody>
      </p:sp>
    </p:spTree>
    <p:extLst>
      <p:ext uri="{BB962C8B-B14F-4D97-AF65-F5344CB8AC3E}">
        <p14:creationId xmlns:p14="http://schemas.microsoft.com/office/powerpoint/2010/main" val="2402722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839788" y="979564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u="sng" dirty="0">
                <a:hlinkClick r:id="rId4"/>
              </a:rPr>
              <a:t>Dlaczego warto wybrać moduł menedżerski?</a:t>
            </a:r>
            <a:br>
              <a:rPr lang="pl-PL" sz="3600" b="1" u="sng" dirty="0">
                <a:hlinkClick r:id="rId4"/>
              </a:rPr>
            </a:br>
            <a:endParaRPr lang="pl-PL" sz="3600" b="1" u="sng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>
          <a:xfrm>
            <a:off x="839788" y="2086883"/>
            <a:ext cx="10082769" cy="410278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	Jeśli chcesz:</a:t>
            </a:r>
          </a:p>
          <a:p>
            <a:pPr lvl="1"/>
            <a:r>
              <a:rPr lang="pl-PL" sz="2000" dirty="0"/>
              <a:t>poznać narzędzia służące do podejmowania decyzji,</a:t>
            </a:r>
          </a:p>
          <a:p>
            <a:pPr lvl="1"/>
            <a:r>
              <a:rPr lang="pl-PL" sz="2000" dirty="0"/>
              <a:t>zdobyć umiejętności samodzielnej analizy otoczenia przedsiębiorstwa,</a:t>
            </a:r>
          </a:p>
          <a:p>
            <a:pPr lvl="1"/>
            <a:r>
              <a:rPr lang="pl-PL" sz="2000" dirty="0"/>
              <a:t>poznać nowoczesne metody zarządzania,</a:t>
            </a:r>
          </a:p>
          <a:p>
            <a:pPr lvl="1"/>
            <a:r>
              <a:rPr lang="pl-PL" sz="2000" dirty="0"/>
              <a:t>wyciągać wnioski i aplikować je w procesie decyzyjnym,</a:t>
            </a:r>
          </a:p>
          <a:p>
            <a:pPr lvl="1"/>
            <a:r>
              <a:rPr lang="pl-PL" sz="2000" dirty="0">
                <a:solidFill>
                  <a:prstClr val="black"/>
                </a:solidFill>
              </a:rPr>
              <a:t>dobrze przygotować się do studiów magisterskich uzupełniających z zakresu ekonomii menedżerskiej,</a:t>
            </a:r>
          </a:p>
          <a:p>
            <a:pPr marL="457200" lvl="1" indent="0"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	</a:t>
            </a:r>
            <a:r>
              <a:rPr lang="pl-PL" sz="3200" b="1" dirty="0">
                <a:solidFill>
                  <a:srgbClr val="7030A0"/>
                </a:solidFill>
              </a:rPr>
              <a:t>wybierz studia ekonomiczne na module menedżerskim.</a:t>
            </a:r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12" name="Objaśnienie prostokątne zaokrąglone 11">
            <a:extLst>
              <a:ext uri="{FF2B5EF4-FFF2-40B4-BE49-F238E27FC236}">
                <a16:creationId xmlns:a16="http://schemas.microsoft.com/office/drawing/2014/main" id="{E069D361-60C3-8644-9026-ED26338ECF18}"/>
              </a:ext>
            </a:extLst>
          </p:cNvPr>
          <p:cNvSpPr/>
          <p:nvPr/>
        </p:nvSpPr>
        <p:spPr>
          <a:xfrm>
            <a:off x="9023190" y="2086883"/>
            <a:ext cx="1899367" cy="653143"/>
          </a:xfrm>
          <a:prstGeom prst="wedgeRoundRectCallout">
            <a:avLst>
              <a:gd name="adj1" fmla="val -74795"/>
              <a:gd name="adj2" fmla="val -1067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Kliknij i obejrzyj!</a:t>
            </a:r>
          </a:p>
        </p:txBody>
      </p:sp>
    </p:spTree>
    <p:extLst>
      <p:ext uri="{BB962C8B-B14F-4D97-AF65-F5344CB8AC3E}">
        <p14:creationId xmlns:p14="http://schemas.microsoft.com/office/powerpoint/2010/main" val="240272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lvl="0"/>
            <a:r>
              <a:rPr lang="pl-PL" sz="3200" dirty="0">
                <a:solidFill>
                  <a:prstClr val="white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     Moduł menedżerski</a:t>
            </a:r>
          </a:p>
          <a:p>
            <a:endParaRPr lang="pl-PL" dirty="0"/>
          </a:p>
        </p:txBody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66003" y="1156097"/>
            <a:ext cx="10707729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Osiągnięcia Katedry Ekonomii prowadzącej moduł menedżerski</a:t>
            </a:r>
          </a:p>
          <a:p>
            <a:endParaRPr lang="pl-PL" sz="24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 err="1"/>
              <a:t>Współ</a:t>
            </a:r>
            <a:r>
              <a:rPr lang="pl-PL" sz="2000" dirty="0"/>
              <a:t>/organizacja konferencji naukowych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l-PL" sz="1600" dirty="0"/>
              <a:t>Międzynarodowych: </a:t>
            </a:r>
            <a:r>
              <a:rPr lang="pl-PL" sz="1600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Contemporary</a:t>
            </a:r>
            <a:r>
              <a:rPr lang="pl-PL" sz="16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600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Issues</a:t>
            </a:r>
            <a:r>
              <a:rPr lang="pl-PL" sz="16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</a:t>
            </a:r>
            <a:r>
              <a:rPr lang="pl-PL" sz="1600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Economy</a:t>
            </a:r>
            <a:endParaRPr lang="pl-PL" sz="1600" i="1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l-PL" sz="1600" dirty="0"/>
              <a:t>Krajowych: </a:t>
            </a:r>
            <a:r>
              <a:rPr lang="pl-PL" sz="1600" i="1" dirty="0"/>
              <a:t>Ekonomia i Prawo</a:t>
            </a:r>
            <a:r>
              <a:rPr lang="pl-PL" sz="1600" dirty="0"/>
              <a:t> / </a:t>
            </a:r>
            <a:r>
              <a:rPr lang="pl-PL" sz="1600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Instytucje w Teorii i Praktyce</a:t>
            </a:r>
            <a:endParaRPr lang="pl-PL" sz="1600" i="1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l-PL" sz="1600" dirty="0"/>
              <a:t>Dla studentów i doktorantów: </a:t>
            </a:r>
            <a:r>
              <a:rPr lang="pl-PL" sz="1600" i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Problemy Gospodarki Światowej</a:t>
            </a:r>
            <a:endParaRPr lang="pl-PL" sz="1600" i="1" dirty="0"/>
          </a:p>
          <a:p>
            <a:pPr marL="357188" indent="-357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dirty="0"/>
              <a:t>Nagrody i wyróżnienia za publikacje naukowe pracowników KE</a:t>
            </a:r>
          </a:p>
          <a:p>
            <a:pPr marL="357188" indent="-357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dirty="0"/>
              <a:t>Granty zdobyte przez pracowników KE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dirty="0"/>
              <a:t>Projekty naukowe prowadzone przez pracowników KE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dirty="0"/>
              <a:t>Współpraca z </a:t>
            </a:r>
            <a:r>
              <a:rPr lang="pl-PL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Polskim Towarzystwem Ekonomicznym Oddział w Toruniu</a:t>
            </a:r>
            <a:r>
              <a:rPr lang="pl-PL" sz="2000" dirty="0"/>
              <a:t>, w ramach którego działa </a:t>
            </a:r>
            <a:r>
              <a:rPr lang="pl-PL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Sekcja Studencka</a:t>
            </a:r>
            <a:r>
              <a:rPr lang="pl-P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553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6462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Zapraszamy na </a:t>
            </a:r>
            <a:r>
              <a:rPr lang="pl-PL" sz="32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</a:t>
            </a:r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oduł </a:t>
            </a:r>
            <a:r>
              <a:rPr lang="pl-PL" sz="32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menedżerski</a:t>
            </a:r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!!!</a:t>
            </a:r>
            <a:endParaRPr lang="pl-PL" sz="32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42135" y="2563563"/>
            <a:ext cx="107077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600" dirty="0">
              <a:solidFill>
                <a:srgbClr val="244AA5"/>
              </a:solidFill>
            </a:endParaRPr>
          </a:p>
          <a:p>
            <a:pPr algn="ctr"/>
            <a:r>
              <a:rPr lang="pl-PL" sz="3600" b="1" dirty="0">
                <a:solidFill>
                  <a:srgbClr val="244AA5"/>
                </a:solidFill>
              </a:rPr>
              <a:t>Katedra Ekonomii</a:t>
            </a:r>
          </a:p>
          <a:p>
            <a:pPr algn="ctr"/>
            <a:r>
              <a:rPr lang="pl-PL" sz="3600" b="1" dirty="0">
                <a:solidFill>
                  <a:srgbClr val="244AA5"/>
                </a:solidFill>
              </a:rPr>
              <a:t>zaprasza na moduł menedżerski!</a:t>
            </a:r>
          </a:p>
          <a:p>
            <a:pPr algn="ctr"/>
            <a:endParaRPr lang="pl-PL" sz="3600" dirty="0">
              <a:solidFill>
                <a:srgbClr val="244AA5"/>
              </a:solidFill>
            </a:endParaRPr>
          </a:p>
          <a:p>
            <a:pPr algn="ctr"/>
            <a:r>
              <a:rPr lang="pl-PL" sz="3600" dirty="0">
                <a:solidFill>
                  <a:srgbClr val="244AA5"/>
                </a:solidFill>
              </a:rPr>
              <a:t>Dziękujemy za uwagę! </a:t>
            </a:r>
          </a:p>
          <a:p>
            <a:pPr algn="ctr"/>
            <a:endParaRPr lang="pl-PL" sz="3600" dirty="0">
              <a:solidFill>
                <a:srgbClr val="244A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4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-1" y="0"/>
            <a:ext cx="3045711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618766" y="1800665"/>
            <a:ext cx="558261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pl-PL" sz="2000" dirty="0">
                <a:solidFill>
                  <a:srgbClr val="244AA5"/>
                </a:solidFill>
              </a:rPr>
              <a:t>Co jest dziś najważniejsze w biznesie?</a:t>
            </a:r>
          </a:p>
          <a:p>
            <a:pPr marL="457200" indent="-457200">
              <a:buAutoNum type="arabicPeriod"/>
            </a:pPr>
            <a:endParaRPr lang="pl-PL" sz="2000" dirty="0">
              <a:solidFill>
                <a:srgbClr val="244AA5"/>
              </a:solidFill>
            </a:endParaRPr>
          </a:p>
          <a:p>
            <a:pPr marL="457200" indent="-457200">
              <a:buAutoNum type="arabicPeriod"/>
            </a:pPr>
            <a:r>
              <a:rPr lang="pl-PL" sz="2000" dirty="0">
                <a:solidFill>
                  <a:srgbClr val="244AA5"/>
                </a:solidFill>
              </a:rPr>
              <a:t>Dlaczego warto studiować moduł menedżerski?</a:t>
            </a:r>
          </a:p>
          <a:p>
            <a:pPr marL="457200" indent="-457200">
              <a:buAutoNum type="arabicPeriod"/>
            </a:pPr>
            <a:endParaRPr lang="pl-PL" sz="2000" dirty="0">
              <a:solidFill>
                <a:srgbClr val="244AA5"/>
              </a:solidFill>
            </a:endParaRPr>
          </a:p>
          <a:p>
            <a:pPr marL="457200" indent="-457200">
              <a:buAutoNum type="arabicPeriod"/>
            </a:pPr>
            <a:r>
              <a:rPr lang="pl-PL" sz="2000" dirty="0">
                <a:solidFill>
                  <a:srgbClr val="244AA5"/>
                </a:solidFill>
              </a:rPr>
              <a:t>Czego nauczysz się na module menedżerskim?</a:t>
            </a:r>
          </a:p>
          <a:p>
            <a:pPr marL="457200" indent="-457200">
              <a:buAutoNum type="arabicPeriod"/>
            </a:pPr>
            <a:endParaRPr lang="pl-PL" sz="2000" dirty="0">
              <a:solidFill>
                <a:srgbClr val="244AA5"/>
              </a:solidFill>
            </a:endParaRPr>
          </a:p>
          <a:p>
            <a:pPr marL="457200" indent="-457200">
              <a:buAutoNum type="arabicPeriod"/>
            </a:pPr>
            <a:r>
              <a:rPr lang="pl-PL" sz="2000" dirty="0">
                <a:solidFill>
                  <a:srgbClr val="244AA5"/>
                </a:solidFill>
              </a:rPr>
              <a:t>Ciekawe przedmioty.</a:t>
            </a:r>
          </a:p>
          <a:p>
            <a:pPr marL="457200" indent="-457200">
              <a:buAutoNum type="arabicPeriod"/>
            </a:pPr>
            <a:endParaRPr lang="pl-PL" sz="2000" dirty="0">
              <a:solidFill>
                <a:srgbClr val="244AA5"/>
              </a:solidFill>
            </a:endParaRPr>
          </a:p>
          <a:p>
            <a:pPr marL="457200" indent="-457200">
              <a:buAutoNum type="arabicPeriod"/>
            </a:pPr>
            <a:r>
              <a:rPr lang="pl-PL" sz="2000" dirty="0">
                <a:solidFill>
                  <a:srgbClr val="244AA5"/>
                </a:solidFill>
              </a:rPr>
              <a:t>Co po studiach?</a:t>
            </a:r>
          </a:p>
          <a:p>
            <a:pPr marL="457200" indent="-457200">
              <a:buAutoNum type="arabicPeriod"/>
            </a:pPr>
            <a:endParaRPr lang="pl-PL" sz="2000" dirty="0">
              <a:solidFill>
                <a:srgbClr val="244AA5"/>
              </a:solidFill>
            </a:endParaRPr>
          </a:p>
          <a:p>
            <a:pPr marL="457200" indent="-457200">
              <a:buAutoNum type="arabicPeriod"/>
            </a:pPr>
            <a:r>
              <a:rPr lang="pl-PL" sz="2000" dirty="0">
                <a:solidFill>
                  <a:srgbClr val="244AA5"/>
                </a:solidFill>
              </a:rPr>
              <a:t>Co wyróżnia model menedżerski?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C6C64A-1CFE-314E-A010-6AA9FC0FA69F}"/>
              </a:ext>
            </a:extLst>
          </p:cNvPr>
          <p:cNvSpPr txBox="1"/>
          <p:nvPr/>
        </p:nvSpPr>
        <p:spPr>
          <a:xfrm>
            <a:off x="863859" y="1831442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Spis treści</a:t>
            </a:r>
          </a:p>
        </p:txBody>
      </p:sp>
    </p:spTree>
    <p:extLst>
      <p:ext uri="{BB962C8B-B14F-4D97-AF65-F5344CB8AC3E}">
        <p14:creationId xmlns:p14="http://schemas.microsoft.com/office/powerpoint/2010/main" val="135940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838200" y="1185313"/>
            <a:ext cx="10515600" cy="899856"/>
          </a:xfrm>
        </p:spPr>
        <p:txBody>
          <a:bodyPr>
            <a:normAutofit/>
          </a:bodyPr>
          <a:lstStyle/>
          <a:p>
            <a:pPr algn="ctr"/>
            <a:r>
              <a:rPr lang="pl-PL" sz="3600" b="1" i="1" u="sng" dirty="0"/>
              <a:t>Co jest dziś najważniejsze w biznesie?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838200" y="3004456"/>
            <a:ext cx="10515600" cy="385354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Znajomość zasad nowoczesnej gospodarki</a:t>
            </a:r>
          </a:p>
          <a:p>
            <a:pPr marL="0" indent="0" algn="ctr">
              <a:buNone/>
            </a:pPr>
            <a:endParaRPr lang="pl-PL" b="1" dirty="0">
              <a:solidFill>
                <a:srgbClr val="7030A0"/>
              </a:solidFill>
            </a:endParaRPr>
          </a:p>
          <a:p>
            <a:pPr algn="ctr"/>
            <a:r>
              <a:rPr lang="pl-PL" b="1" dirty="0">
                <a:solidFill>
                  <a:srgbClr val="7030A0"/>
                </a:solidFill>
              </a:rPr>
              <a:t>Skuteczność działania </a:t>
            </a:r>
          </a:p>
          <a:p>
            <a:pPr algn="ctr"/>
            <a:endParaRPr lang="pl-PL" b="1" dirty="0">
              <a:solidFill>
                <a:srgbClr val="7030A0"/>
              </a:solidFill>
            </a:endParaRPr>
          </a:p>
          <a:p>
            <a:pPr algn="ctr"/>
            <a:r>
              <a:rPr lang="pl-PL" b="1" dirty="0">
                <a:solidFill>
                  <a:srgbClr val="7030A0"/>
                </a:solidFill>
              </a:rPr>
              <a:t>Szybkość podejmowania decyzji</a:t>
            </a:r>
          </a:p>
        </p:txBody>
      </p:sp>
    </p:spTree>
    <p:extLst>
      <p:ext uri="{BB962C8B-B14F-4D97-AF65-F5344CB8AC3E}">
        <p14:creationId xmlns:p14="http://schemas.microsoft.com/office/powerpoint/2010/main" val="1808799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838200" y="1537490"/>
            <a:ext cx="10515600" cy="899856"/>
          </a:xfrm>
        </p:spPr>
        <p:txBody>
          <a:bodyPr>
            <a:normAutofit/>
          </a:bodyPr>
          <a:lstStyle/>
          <a:p>
            <a:pPr algn="ctr"/>
            <a:r>
              <a:rPr lang="pl-PL" sz="3600" b="1" i="1" dirty="0">
                <a:solidFill>
                  <a:srgbClr val="7030A0"/>
                </a:solidFill>
              </a:rPr>
              <a:t>Jak działać szybko i skutecznie?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838200" y="3044651"/>
            <a:ext cx="10515600" cy="3132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i="1" dirty="0"/>
              <a:t>„Poznaj liczby” to fundamentalne przykazanie w biznesie. </a:t>
            </a:r>
          </a:p>
          <a:p>
            <a:pPr marL="0" indent="0" algn="ctr">
              <a:buNone/>
            </a:pPr>
            <a:r>
              <a:rPr lang="pl-PL" i="1" dirty="0"/>
              <a:t>Dane o swojej działalności należy zbierać na każdym jej etapie (…).</a:t>
            </a:r>
          </a:p>
          <a:p>
            <a:pPr marL="0" indent="0" algn="ctr">
              <a:buNone/>
            </a:pPr>
            <a:r>
              <a:rPr lang="pl-PL" i="1" dirty="0"/>
              <a:t> Należy jednak dokładnie zrozumieć, co pojęcie danych oznacza.</a:t>
            </a:r>
            <a:br>
              <a:rPr lang="pl-PL" dirty="0"/>
            </a:br>
            <a:r>
              <a:rPr lang="pl-PL" dirty="0"/>
              <a:t>								</a:t>
            </a:r>
          </a:p>
          <a:p>
            <a:pPr marL="0" indent="0" algn="r">
              <a:buNone/>
            </a:pPr>
            <a:r>
              <a:rPr lang="pl-PL" sz="2000" dirty="0"/>
              <a:t>Bill Gates</a:t>
            </a:r>
            <a:br>
              <a:rPr lang="pl-PL" sz="2000" dirty="0"/>
            </a:br>
            <a:r>
              <a:rPr lang="pl-PL" sz="2000" dirty="0"/>
              <a:t>								</a:t>
            </a:r>
            <a:r>
              <a:rPr lang="pl-PL" sz="1600" dirty="0"/>
              <a:t>(Biznes szybki jak myśl)</a:t>
            </a:r>
            <a:endParaRPr lang="pl-PL" sz="20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7951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10521" y="148745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313484" y="852104"/>
            <a:ext cx="8424564" cy="795420"/>
          </a:xfrm>
        </p:spPr>
        <p:txBody>
          <a:bodyPr>
            <a:normAutofit/>
          </a:bodyPr>
          <a:lstStyle/>
          <a:p>
            <a:pPr algn="ctr"/>
            <a:r>
              <a:rPr lang="pl-PL" sz="3600" b="1" i="1" dirty="0">
                <a:solidFill>
                  <a:srgbClr val="7030A0"/>
                </a:solidFill>
              </a:rPr>
              <a:t>Jak działać szybko i skutecznie?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7C0B87B0-BB03-CD49-961F-01B17C6F7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984815"/>
            <a:ext cx="5259388" cy="220484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dirty="0"/>
              <a:t> Trzeba je zrozumieć! Tzn.?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ü"/>
            </a:pPr>
            <a:r>
              <a:rPr lang="pl-PL" sz="2000" b="1" dirty="0">
                <a:solidFill>
                  <a:srgbClr val="7030A0"/>
                </a:solidFill>
              </a:rPr>
              <a:t>ZINTERPRETOWAĆ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ü"/>
            </a:pPr>
            <a:r>
              <a:rPr lang="pl-PL" sz="2000" b="1" dirty="0">
                <a:solidFill>
                  <a:srgbClr val="7030A0"/>
                </a:solidFill>
              </a:rPr>
              <a:t>DOKONAĆ ANALIZY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ü"/>
            </a:pPr>
            <a:r>
              <a:rPr lang="pl-PL" sz="2000" b="1" dirty="0">
                <a:solidFill>
                  <a:srgbClr val="7030A0"/>
                </a:solidFill>
              </a:rPr>
              <a:t>PODJĄĆ DECYZJĘ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12" name="Symbol zastępczy zawartości 11">
            <a:extLst>
              <a:ext uri="{FF2B5EF4-FFF2-40B4-BE49-F238E27FC236}">
                <a16:creationId xmlns:a16="http://schemas.microsoft.com/office/drawing/2014/main" id="{C80280C3-A01B-774F-933D-76383F624EE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95120113"/>
              </p:ext>
            </p:extLst>
          </p:nvPr>
        </p:nvGraphicFramePr>
        <p:xfrm>
          <a:off x="839788" y="3696673"/>
          <a:ext cx="4988237" cy="2492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089B5E73-13A9-DC4F-ACB0-06F3AFD5B8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6612" y="1491825"/>
            <a:ext cx="49914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pl-PL" sz="1600" dirty="0"/>
          </a:p>
          <a:p>
            <a:pPr>
              <a:spcAft>
                <a:spcPts val="1200"/>
              </a:spcAft>
            </a:pPr>
            <a:r>
              <a:rPr lang="pl-PL" sz="1800" dirty="0"/>
              <a:t>Dane są wszędzie  - otaczają NAS:</a:t>
            </a: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pl-PL" sz="1200" dirty="0"/>
              <a:t>Komputery</a:t>
            </a: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pl-PL" sz="1200" dirty="0"/>
              <a:t>Telefony</a:t>
            </a: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pl-PL" sz="1200" dirty="0"/>
              <a:t>Internet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6A1F22B9-E7F5-BE47-9202-877CC6141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05511"/>
              </p:ext>
            </p:extLst>
          </p:nvPr>
        </p:nvGraphicFramePr>
        <p:xfrm>
          <a:off x="6172200" y="1802287"/>
          <a:ext cx="4816510" cy="202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863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0521" y="148745"/>
            <a:ext cx="2428892" cy="1107319"/>
          </a:xfrm>
          <a:prstGeom prst="rect">
            <a:avLst/>
          </a:prstGeom>
        </p:spPr>
      </p:pic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089B5E73-13A9-DC4F-ACB0-06F3AFD5B87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987971" y="3715378"/>
            <a:ext cx="3932237" cy="2319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pl-PL" sz="1600" dirty="0"/>
          </a:p>
          <a:p>
            <a:r>
              <a:rPr lang="pl-PL" sz="2800" b="1" dirty="0">
                <a:solidFill>
                  <a:srgbClr val="41B1FF"/>
                </a:solidFill>
                <a:latin typeface="inherit"/>
              </a:rPr>
              <a:t>Agnieszka Głowacka</a:t>
            </a:r>
            <a:endParaRPr lang="pl-PL" sz="2800" dirty="0">
              <a:solidFill>
                <a:srgbClr val="515055"/>
              </a:solidFill>
              <a:latin typeface="Arial" panose="020B0604020202020204" pitchFamily="34" charset="0"/>
            </a:endParaRPr>
          </a:p>
          <a:p>
            <a:r>
              <a:rPr lang="pl-PL" sz="1400" dirty="0">
                <a:solidFill>
                  <a:srgbClr val="515055"/>
                </a:solidFill>
                <a:latin typeface="Arial" panose="020B0604020202020204" pitchFamily="34" charset="0"/>
              </a:rPr>
              <a:t>Wiceprezes Zarządu ERBUD S.A.</a:t>
            </a:r>
          </a:p>
          <a:p>
            <a:endParaRPr lang="pl-PL" sz="1800" dirty="0">
              <a:solidFill>
                <a:srgbClr val="515055"/>
              </a:solidFill>
              <a:latin typeface="Arial" panose="020B0604020202020204" pitchFamily="34" charset="0"/>
            </a:endParaRPr>
          </a:p>
          <a:p>
            <a:endParaRPr lang="pl-PL" sz="18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14" name="Symbol zastępczy zawartości 13" descr="Obraz zawierający rysunek&#10;&#10;Opis wygenerowany automatycznie">
            <a:extLst>
              <a:ext uri="{FF2B5EF4-FFF2-40B4-BE49-F238E27FC236}">
                <a16:creationId xmlns:a16="http://schemas.microsoft.com/office/drawing/2014/main" id="{5E152337-892B-ED45-8F1B-C446D426C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4" y="2395509"/>
            <a:ext cx="4742610" cy="1363670"/>
          </a:xfrm>
        </p:spPr>
      </p:pic>
      <p:pic>
        <p:nvPicPr>
          <p:cNvPr id="19" name="WIN_20200508_13_45_07_Pro.mp4" descr="WIN_20200508_13_45_07_Pro.mp4">
            <a:hlinkClick r:id="" action="ppaction://media"/>
            <a:extLst>
              <a:ext uri="{FF2B5EF4-FFF2-40B4-BE49-F238E27FC236}">
                <a16:creationId xmlns:a16="http://schemas.microsoft.com/office/drawing/2014/main" id="{AA85F787-30F1-8046-868B-0393B55EA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2621" y="2395509"/>
            <a:ext cx="5964749" cy="3355171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CED966C-9458-6049-A8F3-48F10801E449}"/>
              </a:ext>
            </a:extLst>
          </p:cNvPr>
          <p:cNvSpPr txBox="1"/>
          <p:nvPr/>
        </p:nvSpPr>
        <p:spPr>
          <a:xfrm>
            <a:off x="987972" y="1256064"/>
            <a:ext cx="10259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rgbClr val="002060"/>
                </a:solidFill>
              </a:rPr>
              <a:t>Z czego wynika obecnie przewaga konkurencyjna w biznesie?</a:t>
            </a:r>
          </a:p>
        </p:txBody>
      </p:sp>
      <p:sp>
        <p:nvSpPr>
          <p:cNvPr id="21" name="Objaśnienie prostokątne zaokrąglone 20">
            <a:extLst>
              <a:ext uri="{FF2B5EF4-FFF2-40B4-BE49-F238E27FC236}">
                <a16:creationId xmlns:a16="http://schemas.microsoft.com/office/drawing/2014/main" id="{E3AB2E82-6465-854A-941A-F4D0446FF72C}"/>
              </a:ext>
            </a:extLst>
          </p:cNvPr>
          <p:cNvSpPr/>
          <p:nvPr/>
        </p:nvSpPr>
        <p:spPr>
          <a:xfrm>
            <a:off x="2486693" y="5750680"/>
            <a:ext cx="1899367" cy="653143"/>
          </a:xfrm>
          <a:prstGeom prst="wedgeRoundRectCallout">
            <a:avLst>
              <a:gd name="adj1" fmla="val 96084"/>
              <a:gd name="adj2" fmla="val -805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Obejrzyj film!</a:t>
            </a:r>
          </a:p>
        </p:txBody>
      </p:sp>
    </p:spTree>
    <p:extLst>
      <p:ext uri="{BB962C8B-B14F-4D97-AF65-F5344CB8AC3E}">
        <p14:creationId xmlns:p14="http://schemas.microsoft.com/office/powerpoint/2010/main" val="323038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716691" y="1112108"/>
            <a:ext cx="11022227" cy="1040808"/>
          </a:xfrm>
        </p:spPr>
        <p:txBody>
          <a:bodyPr>
            <a:noAutofit/>
          </a:bodyPr>
          <a:lstStyle/>
          <a:p>
            <a:br>
              <a:rPr lang="pl-PL" sz="2800" b="1" u="sng" dirty="0"/>
            </a:br>
            <a:r>
              <a:rPr lang="pl-PL" sz="2800" b="1" dirty="0"/>
              <a:t>W trakcie studiów na module menedżerskim </a:t>
            </a:r>
            <a:br>
              <a:rPr lang="pl-PL" sz="2800" b="1" u="sng" dirty="0"/>
            </a:br>
            <a:r>
              <a:rPr lang="pl-PL" sz="3600" b="1" u="sng" dirty="0">
                <a:solidFill>
                  <a:srgbClr val="7030A0"/>
                </a:solidFill>
              </a:rPr>
              <a:t>możesz się tego nauczyć!</a:t>
            </a:r>
            <a:br>
              <a:rPr lang="pl-PL" sz="2800" b="1" u="sng" dirty="0"/>
            </a:br>
            <a:endParaRPr lang="pl-PL" sz="2800" b="1" u="sng" dirty="0"/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838200" y="2721248"/>
            <a:ext cx="10515600" cy="2979336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pl-PL" dirty="0"/>
              <a:t>Analizować sytuację wewnątrz przedsiębiorstwa</a:t>
            </a:r>
          </a:p>
          <a:p>
            <a:pPr>
              <a:buFont typeface="Wingdings" pitchFamily="2" charset="2"/>
              <a:buChar char="ü"/>
            </a:pPr>
            <a:endParaRPr lang="pl-PL" dirty="0"/>
          </a:p>
          <a:p>
            <a:pPr>
              <a:buFont typeface="Wingdings" pitchFamily="2" charset="2"/>
              <a:buChar char="ü"/>
            </a:pPr>
            <a:r>
              <a:rPr lang="pl-PL" dirty="0"/>
              <a:t>Analizować otoczenie makroekonomiczne przedsiębiorstwa</a:t>
            </a:r>
          </a:p>
          <a:p>
            <a:pPr>
              <a:buFont typeface="Wingdings" pitchFamily="2" charset="2"/>
              <a:buChar char="ü"/>
            </a:pPr>
            <a:endParaRPr lang="pl-PL" dirty="0"/>
          </a:p>
          <a:p>
            <a:pPr>
              <a:buFont typeface="Wingdings" pitchFamily="2" charset="2"/>
              <a:buChar char="ü"/>
            </a:pPr>
            <a:r>
              <a:rPr lang="pl-PL" dirty="0"/>
              <a:t>Prawidłowo zastosować metody analizy danych</a:t>
            </a:r>
          </a:p>
          <a:p>
            <a:pPr>
              <a:buFont typeface="Wingdings" pitchFamily="2" charset="2"/>
              <a:buChar char="ü"/>
            </a:pPr>
            <a:endParaRPr lang="pl-PL" dirty="0"/>
          </a:p>
          <a:p>
            <a:pPr>
              <a:buFont typeface="Wingdings" pitchFamily="2" charset="2"/>
              <a:buChar char="ü"/>
            </a:pPr>
            <a:r>
              <a:rPr lang="pl-PL" dirty="0"/>
              <a:t>Wykorzystać nowoczesne techniki informatyczne w procesie zarządzania i podejmowania decyzji</a:t>
            </a:r>
          </a:p>
          <a:p>
            <a:pPr>
              <a:buFont typeface="Wingdings" pitchFamily="2" charset="2"/>
              <a:buChar char="ü"/>
            </a:pPr>
            <a:endParaRPr lang="pl-PL" dirty="0"/>
          </a:p>
          <a:p>
            <a:pPr>
              <a:buFont typeface="Wingdings" pitchFamily="2" charset="2"/>
              <a:buChar char="ü"/>
            </a:pPr>
            <a:r>
              <a:rPr lang="pl-PL" dirty="0"/>
              <a:t>Interpretować wyniki i wyciągać wnioski wspierając się teorią ekonomii</a:t>
            </a:r>
          </a:p>
        </p:txBody>
      </p:sp>
    </p:spTree>
    <p:extLst>
      <p:ext uri="{BB962C8B-B14F-4D97-AF65-F5344CB8AC3E}">
        <p14:creationId xmlns:p14="http://schemas.microsoft.com/office/powerpoint/2010/main" val="240272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pic>
        <p:nvPicPr>
          <p:cNvPr id="9" name="Symbol zastępczy zawartości 6" descr="Obraz zawierający osoba, wewnątrz, komputer, stół&#10;&#10;Opis wygenerowany automatycznie">
            <a:extLst>
              <a:ext uri="{FF2B5EF4-FFF2-40B4-BE49-F238E27FC236}">
                <a16:creationId xmlns:a16="http://schemas.microsoft.com/office/drawing/2014/main" id="{F2F00971-3838-0D48-8181-7433C40D0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26" y="2115533"/>
            <a:ext cx="6350559" cy="4221253"/>
          </a:xfr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3AE43380-2018-7F4A-AE00-7E89F84736FA}"/>
              </a:ext>
            </a:extLst>
          </p:cNvPr>
          <p:cNvSpPr txBox="1">
            <a:spLocks/>
          </p:cNvSpPr>
          <p:nvPr/>
        </p:nvSpPr>
        <p:spPr>
          <a:xfrm>
            <a:off x="2225618" y="1100085"/>
            <a:ext cx="3932237" cy="531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FFC000"/>
                </a:solidFill>
              </a:rPr>
              <a:t>Czy to trudne?</a:t>
            </a: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F08635DE-3501-1C4E-BACF-25A2942D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29" y="920081"/>
            <a:ext cx="3214635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7030A0"/>
                </a:solidFill>
              </a:rPr>
              <a:t>Z nami NIE!!!</a:t>
            </a:r>
            <a:br>
              <a:rPr lang="pl-PL" sz="4000" b="1" dirty="0">
                <a:solidFill>
                  <a:srgbClr val="7030A0"/>
                </a:solidFill>
              </a:rPr>
            </a:br>
            <a:endParaRPr lang="pl-PL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26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1EB1E15-0F9A-4925-A1DD-60DE2AC4AB7A}"/>
              </a:ext>
            </a:extLst>
          </p:cNvPr>
          <p:cNvSpPr/>
          <p:nvPr/>
        </p:nvSpPr>
        <p:spPr>
          <a:xfrm>
            <a:off x="0" y="0"/>
            <a:ext cx="412124" cy="6858000"/>
          </a:xfrm>
          <a:prstGeom prst="rect">
            <a:avLst/>
          </a:prstGeom>
          <a:solidFill>
            <a:srgbClr val="AA2895"/>
          </a:solidFill>
          <a:ln>
            <a:solidFill>
              <a:srgbClr val="AA2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840416" cy="836712"/>
          </a:xfrm>
          <a:custGeom>
            <a:avLst/>
            <a:gdLst/>
            <a:ahLst/>
            <a:cxnLst/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/>
          </a:solidFill>
          <a:ln w="12600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264352" y="0"/>
            <a:ext cx="1149120" cy="1149120"/>
          </a:xfrm>
          <a:custGeom>
            <a:avLst/>
            <a:gdLst/>
            <a:ahLst/>
            <a:cxnLst/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/>
          </a:solidFill>
          <a:ln w="126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ole tekstowe 3"/>
          <p:cNvSpPr txBox="1"/>
          <p:nvPr/>
        </p:nvSpPr>
        <p:spPr>
          <a:xfrm>
            <a:off x="357158" y="14285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Moduł menedżerski</a:t>
            </a:r>
          </a:p>
        </p:txBody>
      </p:sp>
      <p:pic>
        <p:nvPicPr>
          <p:cNvPr id="5" name="Obraz 4" descr="logo W NEiZ UMK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0376" y="188640"/>
            <a:ext cx="2428892" cy="1107319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838200" y="1005016"/>
            <a:ext cx="10515600" cy="685672"/>
          </a:xfrm>
        </p:spPr>
        <p:txBody>
          <a:bodyPr>
            <a:noAutofit/>
          </a:bodyPr>
          <a:lstStyle/>
          <a:p>
            <a:r>
              <a:rPr lang="pl-PL" sz="3200" b="1" u="sng" dirty="0"/>
              <a:t>Jakie przedmioty czekają Cię na tym kierunku:</a:t>
            </a: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838200" y="1960605"/>
            <a:ext cx="10515600" cy="4216358"/>
          </a:xfrm>
        </p:spPr>
        <p:txBody>
          <a:bodyPr>
            <a:normAutofit/>
          </a:bodyPr>
          <a:lstStyle/>
          <a:p>
            <a:r>
              <a:rPr lang="pl-PL" sz="2400" dirty="0"/>
              <a:t>Regulacja gospodarki i polityka konkurencji</a:t>
            </a:r>
          </a:p>
          <a:p>
            <a:r>
              <a:rPr lang="pl-PL" sz="2400" dirty="0"/>
              <a:t>E-gospodarka</a:t>
            </a:r>
          </a:p>
          <a:p>
            <a:r>
              <a:rPr lang="pl-PL" sz="2400" dirty="0"/>
              <a:t>Internacjonalizacja przedsiębiorstw</a:t>
            </a:r>
          </a:p>
          <a:p>
            <a:r>
              <a:rPr lang="pl-PL" sz="2400" dirty="0"/>
              <a:t>Kultury organizacyjne</a:t>
            </a:r>
          </a:p>
          <a:p>
            <a:r>
              <a:rPr lang="pl-PL" sz="2400" dirty="0"/>
              <a:t>Strategiczna analiza otoczenia przedsiębiorstwa</a:t>
            </a:r>
          </a:p>
          <a:p>
            <a:r>
              <a:rPr lang="pl-PL" sz="2400" dirty="0"/>
              <a:t>Zarządzanie projektami</a:t>
            </a:r>
          </a:p>
          <a:p>
            <a:r>
              <a:rPr lang="pl-PL" sz="2400" dirty="0"/>
              <a:t>Społeczna odpowiedzialność biznesu</a:t>
            </a:r>
          </a:p>
        </p:txBody>
      </p:sp>
    </p:spTree>
    <p:extLst>
      <p:ext uri="{BB962C8B-B14F-4D97-AF65-F5344CB8AC3E}">
        <p14:creationId xmlns:p14="http://schemas.microsoft.com/office/powerpoint/2010/main" val="11946723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7870</TotalTime>
  <Words>768</Words>
  <Application>Microsoft Macintosh PowerPoint</Application>
  <PresentationFormat>Panoramiczny</PresentationFormat>
  <Paragraphs>157</Paragraphs>
  <Slides>16</Slides>
  <Notes>16</Notes>
  <HiddenSlides>1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inherit</vt:lpstr>
      <vt:lpstr>Lato</vt:lpstr>
      <vt:lpstr>Wingdings</vt:lpstr>
      <vt:lpstr>Motyw pakietu Office</vt:lpstr>
      <vt:lpstr>Prezentacja programu PowerPoint</vt:lpstr>
      <vt:lpstr>Prezentacja programu PowerPoint</vt:lpstr>
      <vt:lpstr>Co jest dziś najważniejsze w biznesie?</vt:lpstr>
      <vt:lpstr>Jak działać szybko i skutecznie?</vt:lpstr>
      <vt:lpstr>Jak działać szybko i skutecznie?</vt:lpstr>
      <vt:lpstr>Prezentacja programu PowerPoint</vt:lpstr>
      <vt:lpstr> W trakcie studiów na module menedżerskim  możesz się tego nauczyć! </vt:lpstr>
      <vt:lpstr>Z nami NIE!!! </vt:lpstr>
      <vt:lpstr>Jakie przedmioty czekają Cię na tym kierunku:</vt:lpstr>
      <vt:lpstr>W procesie kształcenia studentów zwraca się szczególną uwagę na  praktyczne umiejętności, które wykształcane są w aktywnych formach dydaktycznych: ćwiczeniach, warsztatach z udziałem ekspertów i praktyków biznesu.  Zobacz jak pracujemy: </vt:lpstr>
      <vt:lpstr>Najważniejsze efekty kształcenia Ekonomia I stopnia moduł menedżerski</vt:lpstr>
      <vt:lpstr>Co po studiach?</vt:lpstr>
      <vt:lpstr>Opinia studenta</vt:lpstr>
      <vt:lpstr>Dlaczego warto wybrać moduł menedżerski?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Mariusz Lewandowski</dc:creator>
  <cp:lastModifiedBy>Małgorzata Szczepaniak</cp:lastModifiedBy>
  <cp:revision>31</cp:revision>
  <dcterms:created xsi:type="dcterms:W3CDTF">2017-11-22T21:04:23Z</dcterms:created>
  <dcterms:modified xsi:type="dcterms:W3CDTF">2020-05-10T20:11:37Z</dcterms:modified>
</cp:coreProperties>
</file>