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92B451C-F7A5-4501-A03E-E253227F6F91}" type="datetimeFigureOut">
              <a:rPr lang="pl-PL" smtClean="0"/>
              <a:pPr/>
              <a:t>2018-06-12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2235ECA-C968-4F06-814E-95AC4F0E0F1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Zaproszenie do udziału </a:t>
            </a:r>
            <a:br>
              <a:rPr lang="pl-PL" dirty="0" smtClean="0"/>
            </a:br>
            <a:r>
              <a:rPr lang="pl-PL" dirty="0" smtClean="0"/>
              <a:t>w projekcie</a:t>
            </a:r>
            <a:br>
              <a:rPr lang="pl-PL" dirty="0" smtClean="0"/>
            </a:br>
            <a:r>
              <a:rPr lang="pl-PL" dirty="0" smtClean="0"/>
              <a:t>„KOMPETENCJE – </a:t>
            </a:r>
            <a:br>
              <a:rPr lang="pl-PL" dirty="0" smtClean="0"/>
            </a:br>
            <a:r>
              <a:rPr lang="pl-PL" dirty="0" smtClean="0"/>
              <a:t>ENERGIA DLA ROZWOJU”</a:t>
            </a:r>
            <a:endParaRPr lang="pl-PL" dirty="0"/>
          </a:p>
        </p:txBody>
      </p:sp>
      <p:pic>
        <p:nvPicPr>
          <p:cNvPr id="35842" name="Picture 2" descr="Znalezione obrazy dla zapytania synt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573016"/>
            <a:ext cx="2952328" cy="1968219"/>
          </a:xfrm>
          <a:prstGeom prst="rect">
            <a:avLst/>
          </a:prstGeom>
          <a:noFill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789040"/>
            <a:ext cx="37338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5" name="Picture 5" descr="Znalezione obrazy dla zapytania fundusze europejskie wiedza edukacja rozwój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5445224"/>
            <a:ext cx="2233076" cy="1052736"/>
          </a:xfrm>
          <a:prstGeom prst="rect">
            <a:avLst/>
          </a:prstGeom>
          <a:noFill/>
        </p:spPr>
      </p:pic>
      <p:pic>
        <p:nvPicPr>
          <p:cNvPr id="35847" name="Picture 7" descr="Znalezione obrazy dla zapytania UE EF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5661248"/>
            <a:ext cx="2629075" cy="776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Słów kilka o projekcie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58888"/>
          </a:xfrm>
        </p:spPr>
        <p:txBody>
          <a:bodyPr>
            <a:normAutofit lnSpcReduction="10000"/>
          </a:bodyPr>
          <a:lstStyle/>
          <a:p>
            <a:r>
              <a:rPr lang="pl-PL" sz="2200" b="1" u="sng" dirty="0" smtClean="0"/>
              <a:t>Cel projektu:</a:t>
            </a:r>
            <a:r>
              <a:rPr lang="pl-PL" sz="2200" dirty="0" smtClean="0"/>
              <a:t> </a:t>
            </a:r>
            <a:r>
              <a:rPr lang="pl-PL" sz="2200" b="1" dirty="0" smtClean="0"/>
              <a:t>podniesienie</a:t>
            </a:r>
            <a:r>
              <a:rPr lang="pl-PL" sz="2200" dirty="0" smtClean="0"/>
              <a:t> </a:t>
            </a:r>
            <a:r>
              <a:rPr lang="pl-PL" sz="2200" b="1" dirty="0" smtClean="0"/>
              <a:t>kompetencji zawodowych, umiejętności komunikacyjnych, informatycznych oraz analitycznego myślenia i rozwiązywania problemów oczekiwanych przez firmy z sektora nowoczesnych usług (BPO/SSC/IT)</a:t>
            </a:r>
          </a:p>
          <a:p>
            <a:pPr>
              <a:buNone/>
            </a:pPr>
            <a:endParaRPr lang="pl-PL" sz="2200" b="1" dirty="0" smtClean="0"/>
          </a:p>
          <a:p>
            <a:r>
              <a:rPr lang="pl-PL" sz="2200" b="1" u="sng" dirty="0" smtClean="0"/>
              <a:t>Termin projektu:</a:t>
            </a:r>
            <a:r>
              <a:rPr lang="pl-PL" sz="2200" b="1" dirty="0" smtClean="0"/>
              <a:t> listopad 2018 – czerwiec 2019</a:t>
            </a:r>
          </a:p>
          <a:p>
            <a:pPr>
              <a:buNone/>
            </a:pPr>
            <a:endParaRPr lang="pl-PL" sz="2200" b="1" dirty="0" smtClean="0"/>
          </a:p>
          <a:p>
            <a:r>
              <a:rPr lang="pl-PL" sz="2200" b="1" u="sng" dirty="0" smtClean="0"/>
              <a:t>Grupa docelowa:</a:t>
            </a:r>
            <a:r>
              <a:rPr lang="pl-PL" sz="2200" b="1" dirty="0" smtClean="0"/>
              <a:t> </a:t>
            </a:r>
            <a:r>
              <a:rPr lang="pl-PL" sz="2200" dirty="0" smtClean="0"/>
              <a:t>studenci </a:t>
            </a:r>
            <a:r>
              <a:rPr lang="pl-PL" sz="2200" dirty="0" smtClean="0"/>
              <a:t>II </a:t>
            </a:r>
            <a:r>
              <a:rPr lang="pl-PL" sz="2200" dirty="0" smtClean="0"/>
              <a:t>roku </a:t>
            </a:r>
            <a:r>
              <a:rPr lang="pl-PL" sz="2200" dirty="0" smtClean="0"/>
              <a:t>II stopnia</a:t>
            </a:r>
            <a:br>
              <a:rPr lang="pl-PL" sz="2200" dirty="0" smtClean="0"/>
            </a:br>
            <a:r>
              <a:rPr lang="pl-PL" sz="2200" dirty="0" smtClean="0"/>
              <a:t>(w </a:t>
            </a:r>
            <a:r>
              <a:rPr lang="pl-PL" sz="2200" dirty="0" smtClean="0"/>
              <a:t>r. akademickim 2018/2019) kierunku </a:t>
            </a:r>
            <a:r>
              <a:rPr lang="pl-PL" sz="2200" b="1" dirty="0" smtClean="0"/>
              <a:t>Finanse i Rachunkowość </a:t>
            </a:r>
            <a:r>
              <a:rPr lang="pl-PL" sz="2200" dirty="0" smtClean="0"/>
              <a:t>(</a:t>
            </a:r>
            <a:r>
              <a:rPr lang="pl-PL" sz="2200" dirty="0" smtClean="0"/>
              <a:t>najlepiej os. niepracujące)</a:t>
            </a:r>
            <a:endParaRPr lang="pl-PL" sz="2200" b="1" dirty="0" smtClean="0"/>
          </a:p>
          <a:p>
            <a:pPr>
              <a:buNone/>
            </a:pPr>
            <a:endParaRPr lang="pl-PL" sz="2200" b="1" dirty="0" smtClean="0"/>
          </a:p>
          <a:p>
            <a:r>
              <a:rPr lang="pl-PL" sz="2200" b="1" u="sng" dirty="0" smtClean="0"/>
              <a:t>Liczba miejsc ograniczona:</a:t>
            </a:r>
            <a:r>
              <a:rPr lang="pl-PL" sz="2200" b="1" dirty="0" smtClean="0"/>
              <a:t> max. 70 osób!</a:t>
            </a:r>
            <a:r>
              <a:rPr lang="pl-PL" sz="2200" dirty="0" smtClean="0"/>
              <a:t> </a:t>
            </a:r>
            <a:endParaRPr lang="pl-PL" sz="2200" b="1" dirty="0" smtClean="0"/>
          </a:p>
          <a:p>
            <a:endParaRPr lang="pl-PL" sz="2300" dirty="0" smtClean="0"/>
          </a:p>
          <a:p>
            <a:pPr algn="just"/>
            <a:endParaRPr lang="pl-P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Słów kilka o projekcie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476672"/>
            <a:ext cx="8424936" cy="5058888"/>
          </a:xfrm>
        </p:spPr>
        <p:txBody>
          <a:bodyPr>
            <a:normAutofit fontScale="85000" lnSpcReduction="20000"/>
          </a:bodyPr>
          <a:lstStyle/>
          <a:p>
            <a:r>
              <a:rPr lang="pl-PL" b="1" u="sng" dirty="0" smtClean="0"/>
              <a:t>Forma realizacji projektu:</a:t>
            </a:r>
          </a:p>
          <a:p>
            <a:pPr>
              <a:buNone/>
            </a:pPr>
            <a:endParaRPr lang="pl-PL" b="1" u="sng" dirty="0" smtClean="0"/>
          </a:p>
          <a:p>
            <a:pPr>
              <a:buFontTx/>
              <a:buChar char="-"/>
            </a:pPr>
            <a:r>
              <a:rPr lang="pl-PL" dirty="0" smtClean="0"/>
              <a:t>Wyodrębnienie 7 grup 10-cio osobowych</a:t>
            </a:r>
          </a:p>
          <a:p>
            <a:pPr>
              <a:buFontTx/>
              <a:buChar char="-"/>
            </a:pPr>
            <a:r>
              <a:rPr lang="pl-PL" dirty="0" smtClean="0"/>
              <a:t>Zajęcia odbywać się będą w weekendy </a:t>
            </a:r>
            <a:br>
              <a:rPr lang="pl-PL" dirty="0" smtClean="0"/>
            </a:br>
            <a:r>
              <a:rPr lang="pl-PL" dirty="0" smtClean="0"/>
              <a:t>(pt-nd)</a:t>
            </a:r>
          </a:p>
          <a:p>
            <a:pPr>
              <a:buFontTx/>
              <a:buChar char="-"/>
            </a:pPr>
            <a:r>
              <a:rPr lang="pl-PL" dirty="0" smtClean="0"/>
              <a:t>Wszelkie materiały dostępne będą dla uczestników projektu w wersji elektronicznej na specjalnej platformie</a:t>
            </a:r>
          </a:p>
          <a:p>
            <a:pPr>
              <a:buFontTx/>
              <a:buChar char="-"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  <a:p>
            <a:pPr algn="ctr"/>
            <a:r>
              <a:rPr lang="pl-PL" sz="2600" b="1" u="sng" dirty="0" smtClean="0"/>
              <a:t>Koszt przypadający na 1 uczestnika: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3000" b="1" dirty="0" smtClean="0">
                <a:solidFill>
                  <a:srgbClr val="FF0000"/>
                </a:solidFill>
              </a:rPr>
              <a:t>11 574 zł</a:t>
            </a:r>
            <a:br>
              <a:rPr lang="pl-PL" sz="3000" b="1" dirty="0" smtClean="0">
                <a:solidFill>
                  <a:srgbClr val="FF0000"/>
                </a:solidFill>
              </a:rPr>
            </a:br>
            <a:r>
              <a:rPr lang="pl-PL" sz="3000" b="1" dirty="0" smtClean="0">
                <a:solidFill>
                  <a:srgbClr val="FF0000"/>
                </a:solidFill>
              </a:rPr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2600" b="1" dirty="0" smtClean="0"/>
              <a:t>w związku z dofinansowaniem projektu, </a:t>
            </a:r>
            <a:br>
              <a:rPr lang="pl-PL" sz="2600" b="1" dirty="0" smtClean="0"/>
            </a:br>
            <a:r>
              <a:rPr lang="pl-PL" sz="2600" b="1" dirty="0" smtClean="0"/>
              <a:t>udział w nim jest BEZPŁATNY</a:t>
            </a:r>
            <a:br>
              <a:rPr lang="pl-PL" sz="2600" b="1" dirty="0" smtClean="0"/>
            </a:br>
            <a:r>
              <a:rPr lang="pl-PL" sz="2600" b="1" dirty="0" smtClean="0"/>
              <a:t>dla docelowej grupy studentów</a:t>
            </a:r>
            <a:endParaRPr lang="pl-PL" b="1" dirty="0" smtClean="0"/>
          </a:p>
          <a:p>
            <a:pPr>
              <a:buNone/>
            </a:pPr>
            <a:endParaRPr lang="pl-PL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Słów kilka o projekcie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317552" cy="520290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u="sng" dirty="0" smtClean="0"/>
              <a:t>Projekt „KOMPTENCJE – ENRGIA DLA ROZWOJU” obejmuje łącznie:</a:t>
            </a:r>
          </a:p>
          <a:p>
            <a:pPr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b="1" dirty="0" smtClean="0"/>
              <a:t>92 h certyfikowanych szkoleń</a:t>
            </a:r>
            <a:r>
              <a:rPr lang="pl-PL" dirty="0" smtClean="0"/>
              <a:t>*, w tym:</a:t>
            </a:r>
          </a:p>
          <a:p>
            <a:pPr marL="514350" indent="-514350">
              <a:buAutoNum type="alphaLcParenR"/>
            </a:pPr>
            <a:r>
              <a:rPr lang="pl-PL" dirty="0" smtClean="0"/>
              <a:t>Lean Office (24 h)</a:t>
            </a:r>
          </a:p>
          <a:p>
            <a:pPr marL="514350" indent="-514350">
              <a:buAutoNum type="alphaLcParenR"/>
            </a:pPr>
            <a:r>
              <a:rPr lang="pl-PL" dirty="0" smtClean="0"/>
              <a:t>Standardy księgowości komputerowej z wykorzystaniem Comarch ERP Optima (16h)</a:t>
            </a:r>
          </a:p>
          <a:p>
            <a:pPr marL="514350" indent="-514350">
              <a:buAutoNum type="alphaLcParenR"/>
            </a:pPr>
            <a:r>
              <a:rPr lang="pl-PL" dirty="0" smtClean="0"/>
              <a:t>Prowadzenie spraw kadrowo-płacowych (36h)</a:t>
            </a:r>
          </a:p>
          <a:p>
            <a:pPr marL="514350" indent="-514350">
              <a:buAutoNum type="alphaLcParenR"/>
            </a:pPr>
            <a:r>
              <a:rPr lang="pl-PL" dirty="0" smtClean="0"/>
              <a:t>Język angielski dla księgowych (16h)</a:t>
            </a:r>
          </a:p>
          <a:p>
            <a:pPr marL="514350" indent="-514350"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b="1" dirty="0" smtClean="0"/>
              <a:t>40 h warsztatów praktycznych</a:t>
            </a:r>
            <a:r>
              <a:rPr lang="pl-PL" dirty="0" smtClean="0"/>
              <a:t> odzwierciedlających rzeczywiste warunki pracy w sektorze nowoczesnych usług, które będą prowadzone przez pracodawców i ekspertów dziedzinowych</a:t>
            </a:r>
          </a:p>
          <a:p>
            <a:pPr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b="1" dirty="0" smtClean="0"/>
              <a:t>2-dniowe wizyty studyjne w przedsiębiorstwach z sektora IT/BPO/SSC województwa kujawsko-pomorskiego </a:t>
            </a:r>
            <a:br>
              <a:rPr lang="pl-PL" b="1" dirty="0" smtClean="0"/>
            </a:br>
            <a:r>
              <a:rPr lang="pl-PL" b="1" dirty="0" smtClean="0"/>
              <a:t>(po 8 h dziennie, zapewniony transport i wyżywienie)</a:t>
            </a:r>
          </a:p>
          <a:p>
            <a:pPr>
              <a:buNone/>
            </a:pPr>
            <a:endParaRPr lang="pl-PL" b="1" dirty="0" smtClean="0"/>
          </a:p>
          <a:p>
            <a:pPr>
              <a:buFontTx/>
              <a:buChar char="-"/>
            </a:pPr>
            <a:r>
              <a:rPr lang="pl-PL" b="1" dirty="0" smtClean="0"/>
              <a:t> 120 h </a:t>
            </a:r>
            <a:r>
              <a:rPr lang="pl-PL" b="1" dirty="0" smtClean="0">
                <a:solidFill>
                  <a:srgbClr val="FF0000"/>
                </a:solidFill>
              </a:rPr>
              <a:t>płatnego stażu </a:t>
            </a:r>
            <a:r>
              <a:rPr lang="pl-PL" b="1" dirty="0" smtClean="0"/>
              <a:t>w firmach partnerskich z sektora nowoczesnych usług </a:t>
            </a:r>
            <a:endParaRPr lang="pl-PL" dirty="0" smtClean="0"/>
          </a:p>
          <a:p>
            <a:pPr marL="514350" indent="-514350">
              <a:buNone/>
            </a:pPr>
            <a:endParaRPr lang="pl-PL" sz="1800" dirty="0" smtClean="0"/>
          </a:p>
          <a:p>
            <a:pPr marL="514350" indent="-514350">
              <a:buNone/>
            </a:pPr>
            <a:r>
              <a:rPr lang="pl-PL" sz="1800" dirty="0" smtClean="0"/>
              <a:t>* Każde ze szkoleń kończy się egzaminem wewnętrznym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Wstępna deklaracja uczestnictwa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461568" cy="4187952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Jeżeli jesteś zainteresowana/y </a:t>
            </a:r>
            <a:br>
              <a:rPr lang="pl-PL" dirty="0" smtClean="0"/>
            </a:br>
            <a:r>
              <a:rPr lang="pl-PL" dirty="0" smtClean="0"/>
              <a:t>wzięciem udziału w projekcie „KOMPETENCJE – ENERGIA DLA ROZWOJU” możesz już dziś wypełnić wstępną (niezobowiązującą) deklarację uczestnictwa</a:t>
            </a:r>
          </a:p>
          <a:p>
            <a:endParaRPr lang="pl-PL" dirty="0" smtClean="0"/>
          </a:p>
          <a:p>
            <a:r>
              <a:rPr lang="pl-PL" dirty="0" smtClean="0"/>
              <a:t>Więcej informacji o projekcie:</a:t>
            </a:r>
          </a:p>
          <a:p>
            <a:pPr marL="514350" indent="-514350">
              <a:buAutoNum type="alphaLcParenR"/>
            </a:pPr>
            <a:r>
              <a:rPr lang="pl-PL" sz="2200" b="1" dirty="0" smtClean="0"/>
              <a:t>Agnieszka Drews, WNEiZ UMK, p. 37A, </a:t>
            </a:r>
            <a:r>
              <a:rPr lang="pl-PL" sz="2200" b="1" dirty="0" err="1" smtClean="0"/>
              <a:t>adk@umk.pl</a:t>
            </a:r>
            <a:endParaRPr lang="pl-PL" sz="2200" b="1" dirty="0" smtClean="0"/>
          </a:p>
          <a:p>
            <a:pPr marL="514350" indent="-514350">
              <a:buAutoNum type="alphaLcParenR"/>
            </a:pPr>
            <a:r>
              <a:rPr lang="pl-PL" sz="2200" b="1" dirty="0" smtClean="0"/>
              <a:t>Dorota Adamczyk-Gruszka, </a:t>
            </a:r>
            <a:r>
              <a:rPr lang="pl-PL" sz="2200" b="1" dirty="0" err="1" smtClean="0"/>
              <a:t>Syntea</a:t>
            </a:r>
            <a:r>
              <a:rPr lang="pl-PL" sz="2200" b="1" dirty="0" smtClean="0"/>
              <a:t> SA </a:t>
            </a:r>
            <a:r>
              <a:rPr lang="pl-PL" sz="2200" b="1" dirty="0" err="1" smtClean="0"/>
              <a:t>dorota.adamczyk@syntea.pl</a:t>
            </a:r>
            <a:r>
              <a:rPr lang="pl-PL" sz="2200" b="1" dirty="0" smtClean="0"/>
              <a:t> </a:t>
            </a:r>
            <a:endParaRPr lang="pl-PL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213</TotalTime>
  <Words>159</Words>
  <Application>Microsoft Office PowerPoint</Application>
  <PresentationFormat>Pokaz na ekranie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Aspekt</vt:lpstr>
      <vt:lpstr>Zaproszenie do udziału  w projekcie „KOMPETENCJE –  ENERGIA DLA ROZWOJU”</vt:lpstr>
      <vt:lpstr>Słów kilka o projekcie</vt:lpstr>
      <vt:lpstr>Słów kilka o projekcie</vt:lpstr>
      <vt:lpstr>Słów kilka o projekcie</vt:lpstr>
      <vt:lpstr>Wstępna deklaracja uczestnictwa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Zaproszenie do udziału  w projekcie „KOMPETENCJE –  ENERGIA DLA ROZWOJU”</dc:title>
  <dc:creator>Agnieszka</dc:creator>
  <cp:lastModifiedBy>Agnieszka</cp:lastModifiedBy>
  <cp:revision>14</cp:revision>
  <dcterms:created xsi:type="dcterms:W3CDTF">2018-06-11T18:05:48Z</dcterms:created>
  <dcterms:modified xsi:type="dcterms:W3CDTF">2018-06-12T09:54:08Z</dcterms:modified>
</cp:coreProperties>
</file>