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2" r:id="rId2"/>
    <p:sldId id="287" r:id="rId3"/>
    <p:sldId id="305" r:id="rId4"/>
    <p:sldId id="258" r:id="rId5"/>
    <p:sldId id="270" r:id="rId6"/>
    <p:sldId id="304" r:id="rId7"/>
    <p:sldId id="271" r:id="rId8"/>
    <p:sldId id="268" r:id="rId9"/>
    <p:sldId id="291" r:id="rId10"/>
    <p:sldId id="297" r:id="rId11"/>
    <p:sldId id="303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057D"/>
    <a:srgbClr val="083991"/>
    <a:srgbClr val="053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F02DE9-C62A-49EE-A54E-F7BA89D97D06}" type="datetimeFigureOut">
              <a:rPr lang="pl-PL"/>
              <a:pPr>
                <a:defRPr/>
              </a:pPr>
              <a:t>23.10.2019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60D5B-BFD2-485D-A7A4-09918225AE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5314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82D651-B902-4E85-964F-DF8FCD56E0B3}" type="datetimeFigureOut">
              <a:rPr lang="pl-PL" altLang="pl-PL"/>
              <a:pPr>
                <a:defRPr/>
              </a:pPr>
              <a:t>23.10.2019</a:t>
            </a:fld>
            <a:endParaRPr lang="pl-PL" alt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Edytuj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A682345-1819-4902-BBDB-AF3D8B4DFD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84570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96867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Informacja ustna co to jest lektorat</a:t>
            </a:r>
          </a:p>
          <a:p>
            <a:pPr marL="228600" indent="-228600">
              <a:buAutoNum type="arabicPeriod"/>
            </a:pPr>
            <a:r>
              <a:rPr lang="pl-PL" dirty="0"/>
              <a:t>Informacja ustna co to jest j. specjalistyczny</a:t>
            </a:r>
          </a:p>
        </p:txBody>
      </p:sp>
    </p:spTree>
    <p:extLst>
      <p:ext uri="{BB962C8B-B14F-4D97-AF65-F5344CB8AC3E}">
        <p14:creationId xmlns:p14="http://schemas.microsoft.com/office/powerpoint/2010/main" val="61471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473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4738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719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040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856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Programy mobilności, np. Erasmus</a:t>
            </a:r>
          </a:p>
          <a:p>
            <a:pPr marL="228600" indent="-228600">
              <a:buAutoNum type="arabicPeriod"/>
            </a:pPr>
            <a:r>
              <a:rPr lang="pl-PL" dirty="0"/>
              <a:t>Zwiększone szanse na rynku pracy</a:t>
            </a:r>
          </a:p>
        </p:txBody>
      </p:sp>
    </p:spTree>
    <p:extLst>
      <p:ext uri="{BB962C8B-B14F-4D97-AF65-F5344CB8AC3E}">
        <p14:creationId xmlns:p14="http://schemas.microsoft.com/office/powerpoint/2010/main" val="156951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04800"/>
            <a:ext cx="29305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558800" y="5957888"/>
            <a:ext cx="1760538" cy="412750"/>
          </a:xfrm>
          <a:prstGeom prst="rect">
            <a:avLst/>
          </a:prstGeom>
          <a:noFill/>
          <a:ln>
            <a:noFill/>
          </a:ln>
        </p:spPr>
        <p:txBody>
          <a:bodyPr lIns="0" t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fld id="{60E44599-7B77-4DB9-AE2F-FD33878DE5AB}" type="datetime1">
              <a:rPr lang="pl-PL" altLang="pl-PL" sz="1800" smtClean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  <a:defRPr/>
              </a:pPr>
              <a:t>23.10.2019</a:t>
            </a:fld>
            <a:endParaRPr lang="en-US" altLang="pl-PL" sz="1800">
              <a:solidFill>
                <a:srgbClr val="A6A6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73" y="3867803"/>
            <a:ext cx="4755440" cy="1149336"/>
          </a:xfrm>
          <a:prstGeom prst="rect">
            <a:avLst/>
          </a:prstGeom>
        </p:spPr>
        <p:txBody>
          <a:bodyPr vert="horz"/>
          <a:lstStyle>
            <a:lvl1pPr algn="l">
              <a:defRPr sz="3200" b="1" i="0" strike="noStrike">
                <a:solidFill>
                  <a:srgbClr val="053A98"/>
                </a:solidFill>
              </a:defRPr>
            </a:lvl1pPr>
          </a:lstStyle>
          <a:p>
            <a:r>
              <a:rPr lang="pl-PL" altLang="zh-CN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5138" y="5017139"/>
            <a:ext cx="4755974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90057D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2824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 userDrawn="1"/>
        </p:nvSpPr>
        <p:spPr>
          <a:xfrm>
            <a:off x="0" y="490538"/>
            <a:ext cx="282575" cy="6367462"/>
          </a:xfrm>
          <a:custGeom>
            <a:avLst/>
            <a:gdLst>
              <a:gd name="connsiteX0" fmla="*/ 0 w 283171"/>
              <a:gd name="connsiteY0" fmla="*/ 4822863 h 4822863"/>
              <a:gd name="connsiteX1" fmla="*/ 283171 w 283171"/>
              <a:gd name="connsiteY1" fmla="*/ 4822863 h 4822863"/>
              <a:gd name="connsiteX2" fmla="*/ 283171 w 283171"/>
              <a:gd name="connsiteY2" fmla="*/ 0 h 4822863"/>
              <a:gd name="connsiteX3" fmla="*/ 0 w 283171"/>
              <a:gd name="connsiteY3" fmla="*/ 0 h 4822863"/>
              <a:gd name="connsiteX4" fmla="*/ 0 w 283171"/>
              <a:gd name="connsiteY4" fmla="*/ 4822863 h 4822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171" h="4822863">
                <a:moveTo>
                  <a:pt x="0" y="4822863"/>
                </a:moveTo>
                <a:lnTo>
                  <a:pt x="283171" y="4822863"/>
                </a:lnTo>
                <a:lnTo>
                  <a:pt x="283171" y="0"/>
                </a:lnTo>
                <a:lnTo>
                  <a:pt x="0" y="0"/>
                </a:lnTo>
                <a:lnTo>
                  <a:pt x="0" y="4822863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Freeform 2"/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544513" y="6076950"/>
            <a:ext cx="4206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fld id="{8AD20079-6937-445F-B046-DC214508530F}" type="slidenum">
              <a:rPr lang="en-US" altLang="pl-PL" sz="1200">
                <a:solidFill>
                  <a:srgbClr val="90057D"/>
                </a:solidFill>
                <a:latin typeface="Calibri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79375"/>
            <a:ext cx="22050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283171" y="1276350"/>
            <a:ext cx="8860829" cy="173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4494785" y="4191000"/>
            <a:ext cx="3518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94285" y="4191000"/>
            <a:ext cx="3645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468987" y="3403600"/>
            <a:ext cx="7544713" cy="6857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878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79375"/>
            <a:ext cx="22050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2"/>
          <p:cNvSpPr/>
          <p:nvPr userDrawn="1"/>
        </p:nvSpPr>
        <p:spPr>
          <a:xfrm>
            <a:off x="0" y="593725"/>
            <a:ext cx="2286000" cy="6264275"/>
          </a:xfrm>
          <a:custGeom>
            <a:avLst/>
            <a:gdLst>
              <a:gd name="connsiteX0" fmla="*/ 0 w 2286000"/>
              <a:gd name="connsiteY0" fmla="*/ 6858000 h 6858000"/>
              <a:gd name="connsiteX1" fmla="*/ 2286000 w 2286000"/>
              <a:gd name="connsiteY1" fmla="*/ 6858000 h 6858000"/>
              <a:gd name="connsiteX2" fmla="*/ 2286000 w 2286000"/>
              <a:gd name="connsiteY2" fmla="*/ 0 h 6858000"/>
              <a:gd name="connsiteX3" fmla="*/ 0 w 2286000"/>
              <a:gd name="connsiteY3" fmla="*/ 0 h 6858000"/>
              <a:gd name="connsiteX4" fmla="*/ 0 w 228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Freeform 3"/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"/>
          <p:cNvSpPr txBox="1">
            <a:spLocks noChangeArrowheads="1"/>
          </p:cNvSpPr>
          <p:nvPr userDrawn="1"/>
        </p:nvSpPr>
        <p:spPr bwMode="auto">
          <a:xfrm>
            <a:off x="550863" y="1539875"/>
            <a:ext cx="1046162" cy="506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Spis</a:t>
            </a:r>
            <a:r>
              <a:rPr lang="en-US" altLang="zh-CN" sz="20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treści</a:t>
            </a:r>
          </a:p>
        </p:txBody>
      </p:sp>
      <p:sp>
        <p:nvSpPr>
          <p:cNvPr id="18" name="TextBox 43"/>
          <p:cNvSpPr txBox="1">
            <a:spLocks noChangeArrowheads="1"/>
          </p:cNvSpPr>
          <p:nvPr userDrawn="1"/>
        </p:nvSpPr>
        <p:spPr bwMode="auto">
          <a:xfrm>
            <a:off x="544513" y="6076950"/>
            <a:ext cx="5159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fld id="{C732284A-7078-4185-90A1-6F0BD5869E26}" type="slidenum">
              <a:rPr lang="en-US" altLang="pl-PL" sz="1200">
                <a:solidFill>
                  <a:srgbClr val="FFFFFF"/>
                </a:solidFill>
                <a:latin typeface="Calibri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775681" y="290085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775681" y="333159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775681" y="375971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775681" y="4194363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775681" y="462470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75681" y="5055051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75681" y="5485845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2775681" y="247051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2775681" y="2044199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2775681" y="161184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1416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 userDrawn="1"/>
        </p:nvSpPr>
        <p:spPr>
          <a:xfrm>
            <a:off x="0" y="490538"/>
            <a:ext cx="282575" cy="6367462"/>
          </a:xfrm>
          <a:custGeom>
            <a:avLst/>
            <a:gdLst>
              <a:gd name="connsiteX0" fmla="*/ 0 w 283171"/>
              <a:gd name="connsiteY0" fmla="*/ 4822863 h 4822863"/>
              <a:gd name="connsiteX1" fmla="*/ 283171 w 283171"/>
              <a:gd name="connsiteY1" fmla="*/ 4822863 h 4822863"/>
              <a:gd name="connsiteX2" fmla="*/ 283171 w 283171"/>
              <a:gd name="connsiteY2" fmla="*/ 0 h 4822863"/>
              <a:gd name="connsiteX3" fmla="*/ 0 w 283171"/>
              <a:gd name="connsiteY3" fmla="*/ 0 h 4822863"/>
              <a:gd name="connsiteX4" fmla="*/ 0 w 283171"/>
              <a:gd name="connsiteY4" fmla="*/ 4822863 h 4822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171" h="4822863">
                <a:moveTo>
                  <a:pt x="0" y="4822863"/>
                </a:moveTo>
                <a:lnTo>
                  <a:pt x="283171" y="4822863"/>
                </a:lnTo>
                <a:lnTo>
                  <a:pt x="283171" y="0"/>
                </a:lnTo>
                <a:lnTo>
                  <a:pt x="0" y="0"/>
                </a:lnTo>
                <a:lnTo>
                  <a:pt x="0" y="4822863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Freeform 3"/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544513" y="6076950"/>
            <a:ext cx="4206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fld id="{9F1F21FD-04B3-452C-A498-3C0F876780DC}" type="slidenum">
              <a:rPr lang="en-US" altLang="pl-PL" sz="1200">
                <a:solidFill>
                  <a:srgbClr val="90057D"/>
                </a:solidFill>
                <a:latin typeface="Calibri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itchFamily="34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79375"/>
            <a:ext cx="22050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69899" y="3263900"/>
            <a:ext cx="5867399" cy="2578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69900" y="22733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3"/>
          </p:nvPr>
        </p:nvSpPr>
        <p:spPr>
          <a:xfrm>
            <a:off x="469900" y="1193800"/>
            <a:ext cx="5867398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4051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0" y="490538"/>
            <a:ext cx="282575" cy="6367462"/>
          </a:xfrm>
          <a:custGeom>
            <a:avLst/>
            <a:gdLst>
              <a:gd name="connsiteX0" fmla="*/ 0 w 283171"/>
              <a:gd name="connsiteY0" fmla="*/ 4822863 h 4822863"/>
              <a:gd name="connsiteX1" fmla="*/ 283171 w 283171"/>
              <a:gd name="connsiteY1" fmla="*/ 4822863 h 4822863"/>
              <a:gd name="connsiteX2" fmla="*/ 283171 w 283171"/>
              <a:gd name="connsiteY2" fmla="*/ 0 h 4822863"/>
              <a:gd name="connsiteX3" fmla="*/ 0 w 283171"/>
              <a:gd name="connsiteY3" fmla="*/ 0 h 4822863"/>
              <a:gd name="connsiteX4" fmla="*/ 0 w 283171"/>
              <a:gd name="connsiteY4" fmla="*/ 4822863 h 4822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171" h="4822863">
                <a:moveTo>
                  <a:pt x="0" y="4822863"/>
                </a:moveTo>
                <a:lnTo>
                  <a:pt x="283171" y="4822863"/>
                </a:lnTo>
                <a:lnTo>
                  <a:pt x="283171" y="0"/>
                </a:lnTo>
                <a:lnTo>
                  <a:pt x="0" y="0"/>
                </a:lnTo>
                <a:lnTo>
                  <a:pt x="0" y="4822863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Freeform 2"/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6"/>
          <p:cNvSpPr txBox="1">
            <a:spLocks noChangeArrowheads="1"/>
          </p:cNvSpPr>
          <p:nvPr userDrawn="1"/>
        </p:nvSpPr>
        <p:spPr bwMode="auto">
          <a:xfrm>
            <a:off x="544513" y="6076950"/>
            <a:ext cx="4206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fld id="{8234C0D7-4471-4673-A917-0A4952B225D2}" type="slidenum">
              <a:rPr lang="en-US" altLang="pl-PL" sz="1200">
                <a:solidFill>
                  <a:srgbClr val="90057D"/>
                </a:solidFill>
                <a:latin typeface="Calibri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itchFamily="34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79375"/>
            <a:ext cx="22050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69899" y="2438400"/>
            <a:ext cx="7594601" cy="34290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469900" y="14605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515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0" y="490538"/>
            <a:ext cx="282575" cy="6367462"/>
          </a:xfrm>
          <a:custGeom>
            <a:avLst/>
            <a:gdLst>
              <a:gd name="connsiteX0" fmla="*/ 0 w 283171"/>
              <a:gd name="connsiteY0" fmla="*/ 4822863 h 4822863"/>
              <a:gd name="connsiteX1" fmla="*/ 283171 w 283171"/>
              <a:gd name="connsiteY1" fmla="*/ 4822863 h 4822863"/>
              <a:gd name="connsiteX2" fmla="*/ 283171 w 283171"/>
              <a:gd name="connsiteY2" fmla="*/ 0 h 4822863"/>
              <a:gd name="connsiteX3" fmla="*/ 0 w 283171"/>
              <a:gd name="connsiteY3" fmla="*/ 0 h 4822863"/>
              <a:gd name="connsiteX4" fmla="*/ 0 w 283171"/>
              <a:gd name="connsiteY4" fmla="*/ 4822863 h 4822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171" h="4822863">
                <a:moveTo>
                  <a:pt x="0" y="4822863"/>
                </a:moveTo>
                <a:lnTo>
                  <a:pt x="283171" y="4822863"/>
                </a:lnTo>
                <a:lnTo>
                  <a:pt x="283171" y="0"/>
                </a:lnTo>
                <a:lnTo>
                  <a:pt x="0" y="0"/>
                </a:lnTo>
                <a:lnTo>
                  <a:pt x="0" y="4822863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Freeform 2"/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544513" y="6076950"/>
            <a:ext cx="4206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fld id="{A01CB23D-A9F0-42D0-99BA-8849164E9D53}" type="slidenum">
              <a:rPr lang="en-US" altLang="pl-PL" sz="1200">
                <a:solidFill>
                  <a:srgbClr val="90057D"/>
                </a:solidFill>
                <a:latin typeface="Calibri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itchFamily="34" charset="0"/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79375"/>
            <a:ext cx="22050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69899" y="1460500"/>
            <a:ext cx="7594601" cy="44069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40393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 userDrawn="1"/>
        </p:nvSpPr>
        <p:spPr>
          <a:xfrm>
            <a:off x="0" y="490538"/>
            <a:ext cx="282575" cy="6367462"/>
          </a:xfrm>
          <a:custGeom>
            <a:avLst/>
            <a:gdLst>
              <a:gd name="connsiteX0" fmla="*/ 0 w 283171"/>
              <a:gd name="connsiteY0" fmla="*/ 4822863 h 4822863"/>
              <a:gd name="connsiteX1" fmla="*/ 283171 w 283171"/>
              <a:gd name="connsiteY1" fmla="*/ 4822863 h 4822863"/>
              <a:gd name="connsiteX2" fmla="*/ 283171 w 283171"/>
              <a:gd name="connsiteY2" fmla="*/ 0 h 4822863"/>
              <a:gd name="connsiteX3" fmla="*/ 0 w 283171"/>
              <a:gd name="connsiteY3" fmla="*/ 0 h 4822863"/>
              <a:gd name="connsiteX4" fmla="*/ 0 w 283171"/>
              <a:gd name="connsiteY4" fmla="*/ 4822863 h 4822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171" h="4822863">
                <a:moveTo>
                  <a:pt x="0" y="4822863"/>
                </a:moveTo>
                <a:lnTo>
                  <a:pt x="283171" y="4822863"/>
                </a:lnTo>
                <a:lnTo>
                  <a:pt x="283171" y="0"/>
                </a:lnTo>
                <a:lnTo>
                  <a:pt x="0" y="0"/>
                </a:lnTo>
                <a:lnTo>
                  <a:pt x="0" y="4822863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544513" y="6076950"/>
            <a:ext cx="4206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fld id="{5379433F-EBD6-4DBF-9CDF-A31C4D4E7D09}" type="slidenum">
              <a:rPr lang="en-US" altLang="pl-PL" sz="1200">
                <a:solidFill>
                  <a:srgbClr val="90057D"/>
                </a:solidFill>
                <a:latin typeface="Calibri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itchFamily="34" charset="0"/>
            </a:endParaRPr>
          </a:p>
        </p:txBody>
      </p:sp>
      <p:sp>
        <p:nvSpPr>
          <p:cNvPr id="11" name="Freeform 4"/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79375"/>
            <a:ext cx="22050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472866" y="1219201"/>
            <a:ext cx="7515434" cy="1587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457845" y="2946403"/>
            <a:ext cx="3530455" cy="30512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3"/>
          </p:nvPr>
        </p:nvSpPr>
        <p:spPr>
          <a:xfrm>
            <a:off x="544836" y="2946403"/>
            <a:ext cx="3454076" cy="30512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672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0" y="490538"/>
            <a:ext cx="282575" cy="6367462"/>
          </a:xfrm>
          <a:custGeom>
            <a:avLst/>
            <a:gdLst>
              <a:gd name="connsiteX0" fmla="*/ 0 w 283171"/>
              <a:gd name="connsiteY0" fmla="*/ 4822863 h 4822863"/>
              <a:gd name="connsiteX1" fmla="*/ 283171 w 283171"/>
              <a:gd name="connsiteY1" fmla="*/ 4822863 h 4822863"/>
              <a:gd name="connsiteX2" fmla="*/ 283171 w 283171"/>
              <a:gd name="connsiteY2" fmla="*/ 0 h 4822863"/>
              <a:gd name="connsiteX3" fmla="*/ 0 w 283171"/>
              <a:gd name="connsiteY3" fmla="*/ 0 h 4822863"/>
              <a:gd name="connsiteX4" fmla="*/ 0 w 283171"/>
              <a:gd name="connsiteY4" fmla="*/ 4822863 h 4822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171" h="4822863">
                <a:moveTo>
                  <a:pt x="0" y="4822863"/>
                </a:moveTo>
                <a:lnTo>
                  <a:pt x="283171" y="4822863"/>
                </a:lnTo>
                <a:lnTo>
                  <a:pt x="283171" y="0"/>
                </a:lnTo>
                <a:lnTo>
                  <a:pt x="0" y="0"/>
                </a:lnTo>
                <a:lnTo>
                  <a:pt x="0" y="4822863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Freeform 2"/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6"/>
          <p:cNvSpPr txBox="1">
            <a:spLocks noChangeArrowheads="1"/>
          </p:cNvSpPr>
          <p:nvPr userDrawn="1"/>
        </p:nvSpPr>
        <p:spPr bwMode="auto">
          <a:xfrm>
            <a:off x="544513" y="6076950"/>
            <a:ext cx="4206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fld id="{D73C34DA-D63C-41C2-8EC0-5A710AE4996B}" type="slidenum">
              <a:rPr lang="en-US" altLang="pl-PL" sz="1200">
                <a:solidFill>
                  <a:srgbClr val="90057D"/>
                </a:solidFill>
                <a:latin typeface="Calibri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itchFamily="34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79375"/>
            <a:ext cx="22050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4571491" y="1286142"/>
            <a:ext cx="4572509" cy="5142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68636" y="1651000"/>
            <a:ext cx="3530455" cy="4389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6344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0" y="490538"/>
            <a:ext cx="282575" cy="6367462"/>
          </a:xfrm>
          <a:custGeom>
            <a:avLst/>
            <a:gdLst>
              <a:gd name="connsiteX0" fmla="*/ 0 w 283171"/>
              <a:gd name="connsiteY0" fmla="*/ 4822863 h 4822863"/>
              <a:gd name="connsiteX1" fmla="*/ 283171 w 283171"/>
              <a:gd name="connsiteY1" fmla="*/ 4822863 h 4822863"/>
              <a:gd name="connsiteX2" fmla="*/ 283171 w 283171"/>
              <a:gd name="connsiteY2" fmla="*/ 0 h 4822863"/>
              <a:gd name="connsiteX3" fmla="*/ 0 w 283171"/>
              <a:gd name="connsiteY3" fmla="*/ 0 h 4822863"/>
              <a:gd name="connsiteX4" fmla="*/ 0 w 283171"/>
              <a:gd name="connsiteY4" fmla="*/ 4822863 h 4822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171" h="4822863">
                <a:moveTo>
                  <a:pt x="0" y="4822863"/>
                </a:moveTo>
                <a:lnTo>
                  <a:pt x="283171" y="4822863"/>
                </a:lnTo>
                <a:lnTo>
                  <a:pt x="283171" y="0"/>
                </a:lnTo>
                <a:lnTo>
                  <a:pt x="0" y="0"/>
                </a:lnTo>
                <a:lnTo>
                  <a:pt x="0" y="4822863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Freeform 2"/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6"/>
          <p:cNvSpPr txBox="1">
            <a:spLocks noChangeArrowheads="1"/>
          </p:cNvSpPr>
          <p:nvPr userDrawn="1"/>
        </p:nvSpPr>
        <p:spPr bwMode="auto">
          <a:xfrm>
            <a:off x="544513" y="6076950"/>
            <a:ext cx="4206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fld id="{1FBDCA60-1732-4BD6-9AF7-0F02F3E7AFCD}" type="slidenum">
              <a:rPr lang="en-US" altLang="pl-PL" sz="1200">
                <a:solidFill>
                  <a:srgbClr val="90057D"/>
                </a:solidFill>
                <a:latin typeface="Calibri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itchFamily="34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79375"/>
            <a:ext cx="22050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552575" y="1286141"/>
            <a:ext cx="8585200" cy="4715095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94037" y="5308601"/>
            <a:ext cx="3938264" cy="692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691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 userDrawn="1"/>
        </p:nvSpPr>
        <p:spPr>
          <a:xfrm>
            <a:off x="0" y="490538"/>
            <a:ext cx="282575" cy="6367462"/>
          </a:xfrm>
          <a:custGeom>
            <a:avLst/>
            <a:gdLst>
              <a:gd name="connsiteX0" fmla="*/ 0 w 283171"/>
              <a:gd name="connsiteY0" fmla="*/ 4822863 h 4822863"/>
              <a:gd name="connsiteX1" fmla="*/ 283171 w 283171"/>
              <a:gd name="connsiteY1" fmla="*/ 4822863 h 4822863"/>
              <a:gd name="connsiteX2" fmla="*/ 283171 w 283171"/>
              <a:gd name="connsiteY2" fmla="*/ 0 h 4822863"/>
              <a:gd name="connsiteX3" fmla="*/ 0 w 283171"/>
              <a:gd name="connsiteY3" fmla="*/ 0 h 4822863"/>
              <a:gd name="connsiteX4" fmla="*/ 0 w 283171"/>
              <a:gd name="connsiteY4" fmla="*/ 4822863 h 4822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171" h="4822863">
                <a:moveTo>
                  <a:pt x="0" y="4822863"/>
                </a:moveTo>
                <a:lnTo>
                  <a:pt x="283171" y="4822863"/>
                </a:lnTo>
                <a:lnTo>
                  <a:pt x="283171" y="0"/>
                </a:lnTo>
                <a:lnTo>
                  <a:pt x="0" y="0"/>
                </a:lnTo>
                <a:lnTo>
                  <a:pt x="0" y="4822863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Freeform 2"/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544513" y="6076950"/>
            <a:ext cx="4206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fld id="{5DF59167-89F2-4445-A690-4433F13B9C62}" type="slidenum">
              <a:rPr lang="en-US" altLang="pl-PL" sz="1200">
                <a:solidFill>
                  <a:srgbClr val="90057D"/>
                </a:solidFill>
                <a:latin typeface="Calibri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itchFamily="34" charset="0"/>
            </a:endParaRPr>
          </a:p>
        </p:txBody>
      </p:sp>
      <p:pic>
        <p:nvPicPr>
          <p:cNvPr id="12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79375"/>
            <a:ext cx="22050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283171" y="1276350"/>
            <a:ext cx="5430241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283171" y="3643312"/>
            <a:ext cx="2832518" cy="1928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430593" y="3643312"/>
            <a:ext cx="5713407" cy="2355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007838" y="1276351"/>
            <a:ext cx="3136162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60374" y="5640286"/>
            <a:ext cx="2854326" cy="4598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314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Placeholder 2"/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14415" y="5193018"/>
            <a:ext cx="5275262" cy="887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en-US" sz="4000" b="1" dirty="0">
                <a:solidFill>
                  <a:srgbClr val="002060"/>
                </a:solidFill>
              </a:rPr>
              <a:t>Języki obce na </a:t>
            </a:r>
            <a:r>
              <a:rPr lang="pl-PL" altLang="en-US" sz="4000" b="1" dirty="0" err="1">
                <a:solidFill>
                  <a:srgbClr val="002060"/>
                </a:solidFill>
              </a:rPr>
              <a:t>WNEiZ</a:t>
            </a:r>
            <a:endParaRPr lang="pl-PL" alt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9900" y="1077913"/>
            <a:ext cx="8464550" cy="50641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EGZAMINY CERTYFIKUJĄCE  POLECANE DLA STUDENTÓW </a:t>
            </a:r>
            <a:r>
              <a:rPr lang="pl-PL" altLang="pl-PL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WNEiZ</a:t>
            </a:r>
            <a:endParaRPr lang="pl-PL" altLang="pl-PL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l-PL" altLang="pl-PL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altLang="pl-PL" sz="2400" b="1" dirty="0">
                <a:solidFill>
                  <a:srgbClr val="083991"/>
                </a:solidFill>
              </a:rPr>
              <a:t>CERTYFIKATY JĘZYKOWE LONDYŃSKIEJ IZBY </a:t>
            </a:r>
          </a:p>
          <a:p>
            <a:pPr eaLnBrk="1" hangingPunct="1">
              <a:defRPr/>
            </a:pPr>
            <a:r>
              <a:rPr lang="pl-PL" altLang="pl-PL" sz="2400" b="1" dirty="0">
                <a:solidFill>
                  <a:srgbClr val="083991"/>
                </a:solidFill>
              </a:rPr>
              <a:t>PRZEMYSŁOWO-HANDLOWEJ LCCI</a:t>
            </a:r>
            <a:r>
              <a:rPr lang="en-GB" altLang="pl-PL" sz="2400" dirty="0"/>
              <a:t> </a:t>
            </a:r>
            <a:endParaRPr lang="pl-PL" altLang="pl-PL" sz="2400" dirty="0"/>
          </a:p>
          <a:p>
            <a:pPr eaLnBrk="1" hangingPunct="1">
              <a:defRPr/>
            </a:pPr>
            <a:endParaRPr lang="pl-PL" altLang="pl-PL" sz="2400" b="1" dirty="0"/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altLang="pl-PL" sz="2400" b="1" dirty="0"/>
              <a:t>EGZAMINY TELC dla wszystkich języków A1-C1</a:t>
            </a:r>
          </a:p>
          <a:p>
            <a:pPr indent="363538" eaLnBrk="1" hangingPunct="1">
              <a:defRPr/>
            </a:pPr>
            <a:r>
              <a:rPr lang="pl-PL" altLang="pl-PL" sz="2400" dirty="0">
                <a:solidFill>
                  <a:srgbClr val="083991"/>
                </a:solidFill>
              </a:rPr>
              <a:t>TELC język biznesu</a:t>
            </a:r>
          </a:p>
          <a:p>
            <a:pPr indent="363538" eaLnBrk="1" hangingPunct="1">
              <a:defRPr/>
            </a:pPr>
            <a:r>
              <a:rPr lang="pl-PL" altLang="pl-PL" sz="2400" dirty="0">
                <a:solidFill>
                  <a:srgbClr val="083991"/>
                </a:solidFill>
              </a:rPr>
              <a:t>TELC język ogólny </a:t>
            </a:r>
          </a:p>
          <a:p>
            <a:pPr indent="363538" eaLnBrk="1" hangingPunct="1">
              <a:defRPr/>
            </a:pPr>
            <a:r>
              <a:rPr lang="pl-PL" altLang="pl-PL" sz="2400" dirty="0">
                <a:solidFill>
                  <a:srgbClr val="083991"/>
                </a:solidFill>
              </a:rPr>
              <a:t>TELC język akademicki</a:t>
            </a:r>
          </a:p>
        </p:txBody>
      </p:sp>
      <p:pic>
        <p:nvPicPr>
          <p:cNvPr id="19461" name="Picture 2" descr="C:\Users\Edyta\AppData\Local\Temp\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70" y="4788127"/>
            <a:ext cx="1584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3566958" y="6142038"/>
            <a:ext cx="1824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l-PL" altLang="pl-PL" sz="1400" b="1" dirty="0">
                <a:solidFill>
                  <a:srgbClr val="053A98"/>
                </a:solidFill>
                <a:latin typeface="Calibri" pitchFamily="34" charset="0"/>
              </a:rPr>
              <a:t>WWW.SPNJO.UMK.PL</a:t>
            </a:r>
            <a:endParaRPr lang="en-GB" altLang="pl-PL" sz="1400" dirty="0">
              <a:solidFill>
                <a:srgbClr val="053A98"/>
              </a:solidFill>
              <a:latin typeface="Calibri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6F69140-1C7F-492B-9001-98A5A37BB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869" y="1433015"/>
            <a:ext cx="2552131" cy="189703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ymbol zastępczy tekstu 3"/>
          <p:cNvSpPr>
            <a:spLocks noGrp="1" noChangeArrowheads="1"/>
          </p:cNvSpPr>
          <p:nvPr>
            <p:ph type="body" sz="quarter" idx="22"/>
          </p:nvPr>
        </p:nvSpPr>
        <p:spPr bwMode="auto">
          <a:xfrm>
            <a:off x="610394" y="1460500"/>
            <a:ext cx="7923213" cy="16165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</a:pPr>
            <a:endParaRPr lang="pl-PL" altLang="pl-PL" sz="1800" dirty="0"/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</a:pPr>
            <a:r>
              <a:rPr lang="pl-PL" altLang="pl-PL" sz="3600" b="1" dirty="0"/>
              <a:t>Dziękujemy za uwagę i zapraszamy.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</a:pPr>
            <a:endParaRPr lang="pl-PL" altLang="pl-PL" sz="2400" b="1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l-PL" altLang="pl-PL" dirty="0"/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3659827" y="6015038"/>
            <a:ext cx="1824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l-PL" altLang="pl-PL" sz="1400" b="1" dirty="0">
                <a:solidFill>
                  <a:srgbClr val="053A98"/>
                </a:solidFill>
                <a:latin typeface="Calibri" pitchFamily="34" charset="0"/>
              </a:rPr>
              <a:t>WWW.SPNJO.UMK.PL</a:t>
            </a:r>
            <a:endParaRPr lang="en-GB" altLang="pl-PL" sz="1400" dirty="0">
              <a:solidFill>
                <a:srgbClr val="053A98"/>
              </a:solidFill>
              <a:latin typeface="Calibri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3" y="3428999"/>
            <a:ext cx="14763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65056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ymbol zastępczy tekstu 3"/>
          <p:cNvSpPr>
            <a:spLocks noGrp="1"/>
          </p:cNvSpPr>
          <p:nvPr>
            <p:ph type="body" sz="quarter" idx="22"/>
          </p:nvPr>
        </p:nvSpPr>
        <p:spPr bwMode="auto">
          <a:xfrm>
            <a:off x="469900" y="1460500"/>
            <a:ext cx="5277757" cy="440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altLang="pl-PL" b="1" dirty="0">
                <a:solidFill>
                  <a:schemeClr val="tx1"/>
                </a:solidFill>
              </a:rPr>
              <a:t> </a:t>
            </a:r>
            <a:endParaRPr lang="pl-PL" altLang="pl-PL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l-PL" altLang="pl-PL" dirty="0">
              <a:solidFill>
                <a:schemeClr val="tx1"/>
              </a:solidFill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25" y="2336825"/>
            <a:ext cx="4473173" cy="26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pole tekstowe 6"/>
          <p:cNvSpPr txBox="1">
            <a:spLocks noChangeArrowheads="1"/>
          </p:cNvSpPr>
          <p:nvPr/>
        </p:nvSpPr>
        <p:spPr bwMode="auto">
          <a:xfrm>
            <a:off x="5352506" y="4971099"/>
            <a:ext cx="3532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pl-PL" altLang="pl-PL" sz="1900" dirty="0">
                <a:latin typeface="Calibri" pitchFamily="34" charset="0"/>
              </a:rPr>
              <a:t>  www.facebook.com/SPNJO.UMK</a:t>
            </a:r>
          </a:p>
        </p:txBody>
      </p:sp>
      <p:sp>
        <p:nvSpPr>
          <p:cNvPr id="12296" name="pole tekstowe 7"/>
          <p:cNvSpPr txBox="1">
            <a:spLocks noChangeArrowheads="1"/>
          </p:cNvSpPr>
          <p:nvPr/>
        </p:nvSpPr>
        <p:spPr bwMode="auto">
          <a:xfrm>
            <a:off x="3213893" y="697741"/>
            <a:ext cx="2716213" cy="39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ts val="3000"/>
              </a:lnSpc>
            </a:pPr>
            <a:r>
              <a:rPr lang="pl-PL" altLang="pl-PL" sz="1900" dirty="0">
                <a:latin typeface="Calibri" pitchFamily="34" charset="0"/>
              </a:rPr>
              <a:t>www.spnjo.umk.pl</a:t>
            </a:r>
          </a:p>
        </p:txBody>
      </p:sp>
      <p:pic>
        <p:nvPicPr>
          <p:cNvPr id="5" name="Obraz 4" descr="Obraz zawierający zrzut ekranu&#10;&#10;Opis wygenerowany automatycznie">
            <a:extLst>
              <a:ext uri="{FF2B5EF4-FFF2-40B4-BE49-F238E27FC236}">
                <a16:creationId xmlns:a16="http://schemas.microsoft.com/office/drawing/2014/main" id="{6AF537BE-BCFE-4BEB-BBAB-A969D518C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01" y="742917"/>
            <a:ext cx="3605536" cy="2520188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94FFAEE-856F-4AB9-8016-7E2834694ACF}"/>
              </a:ext>
            </a:extLst>
          </p:cNvPr>
          <p:cNvSpPr/>
          <p:nvPr/>
        </p:nvSpPr>
        <p:spPr>
          <a:xfrm>
            <a:off x="195471" y="3715589"/>
            <a:ext cx="4185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https://www.instagram.com/spnjo_umk/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6EB3131-ADB1-4766-9FD6-CAF609609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2" y="4084921"/>
            <a:ext cx="4032492" cy="280521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23"/>
          </p:nvPr>
        </p:nvSpPr>
        <p:spPr>
          <a:xfrm>
            <a:off x="460375" y="1156607"/>
            <a:ext cx="8086725" cy="788307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pl-PL" altLang="pl-P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Oferta Studium na stronie </a:t>
            </a:r>
            <a:r>
              <a:rPr lang="pl-PL" altLang="pl-P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WNEiZ</a:t>
            </a:r>
            <a:endParaRPr lang="en-GB" altLang="pl-PL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89F288E-6F9D-4254-BFC5-8149DA80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85" y="1798780"/>
            <a:ext cx="5715798" cy="4515480"/>
          </a:xfrm>
          <a:prstGeom prst="rect">
            <a:avLst/>
          </a:prstGeom>
        </p:spPr>
      </p:pic>
      <p:cxnSp>
        <p:nvCxnSpPr>
          <p:cNvPr id="10" name="Łącznik prosty ze strzałką 9"/>
          <p:cNvCxnSpPr>
            <a:cxnSpLocks/>
          </p:cNvCxnSpPr>
          <p:nvPr/>
        </p:nvCxnSpPr>
        <p:spPr>
          <a:xfrm>
            <a:off x="2585913" y="2103724"/>
            <a:ext cx="2898978" cy="29765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 flipV="1">
            <a:off x="5054221" y="5080229"/>
            <a:ext cx="1219200" cy="26772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27423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21"/>
          </p:nvPr>
        </p:nvSpPr>
        <p:spPr bwMode="auto">
          <a:xfrm>
            <a:off x="803728" y="2003200"/>
            <a:ext cx="7785100" cy="677182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2800" dirty="0">
                <a:latin typeface="+mj-lt"/>
              </a:rPr>
              <a:t>prowadzi lektoraty języka </a:t>
            </a:r>
            <a:r>
              <a:rPr lang="pl-PL" altLang="pl-PL" sz="2800" u="sng" dirty="0">
                <a:latin typeface="+mj-lt"/>
              </a:rPr>
              <a:t>specjalistycznego</a:t>
            </a:r>
            <a:endParaRPr lang="en-US" altLang="pl-PL" dirty="0">
              <a:solidFill>
                <a:srgbClr val="053A98"/>
              </a:solidFill>
              <a:latin typeface="+mj-lt"/>
            </a:endParaRPr>
          </a:p>
          <a:p>
            <a:pPr marL="457200" indent="-457200" algn="ctr" eaLnBrk="1" hangingPunct="1">
              <a:buFont typeface="Arial" panose="020B0604020202020204" pitchFamily="34" charset="0"/>
              <a:buNone/>
              <a:defRPr/>
            </a:pPr>
            <a:endParaRPr lang="en-US" alt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90286" y="1209675"/>
            <a:ext cx="8752114" cy="1016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3200" b="1" dirty="0">
                <a:solidFill>
                  <a:srgbClr val="053A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STUDIUM PRAKTYCZNEJ NAUKI JĘZYKÓW OBCYCH</a:t>
            </a:r>
            <a:endParaRPr lang="pl-PL" altLang="pl-PL" sz="3200" dirty="0">
              <a:solidFill>
                <a:srgbClr val="053A9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3659827" y="5842000"/>
            <a:ext cx="1824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l-PL" altLang="pl-PL" sz="1400" b="1" dirty="0">
                <a:solidFill>
                  <a:srgbClr val="053A98"/>
                </a:solidFill>
                <a:latin typeface="Calibri" pitchFamily="34" charset="0"/>
              </a:rPr>
              <a:t>WWW.SPNJO.UMK.PL</a:t>
            </a:r>
            <a:endParaRPr lang="en-GB" altLang="pl-PL" sz="1400" dirty="0">
              <a:solidFill>
                <a:srgbClr val="053A98"/>
              </a:solidFill>
              <a:latin typeface="Calibri" pitchFamily="34" charset="0"/>
            </a:endParaRPr>
          </a:p>
        </p:txBody>
      </p:sp>
      <p:pic>
        <p:nvPicPr>
          <p:cNvPr id="13320" name="Picture 8" descr="C:\Users\Ania\AppData\Local\Microsoft\Windows\INetCache\IE\GTFIAS1X\uk_fla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5" y="3061674"/>
            <a:ext cx="1545772" cy="10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Ania\AppData\Local\Microsoft\Windows\INetCache\IE\G36J2GH3\German_Flag_Wav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3017" y="3537381"/>
            <a:ext cx="1462312" cy="10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Znalezione obrazy dla zapytania flaga U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1" y="3537381"/>
            <a:ext cx="126206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92919" y="1227225"/>
            <a:ext cx="8375876" cy="156022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altLang="pl-PL" sz="2800" b="1" dirty="0"/>
              <a:t>Na pierwszym roku</a:t>
            </a: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altLang="pl-PL" sz="1600" b="1" dirty="0"/>
              <a:t>obowiązkowy </a:t>
            </a:r>
            <a:r>
              <a:rPr lang="pl-PL" altLang="pl-PL" sz="1600" b="1" u="sng" dirty="0"/>
              <a:t>test diagnostyczny </a:t>
            </a:r>
            <a:r>
              <a:rPr lang="pl-PL" altLang="pl-PL" sz="1600" b="1" dirty="0"/>
              <a:t>  dostępny do </a:t>
            </a:r>
            <a:r>
              <a:rPr lang="pl-PL" altLang="pl-PL" sz="1600" b="1" dirty="0">
                <a:solidFill>
                  <a:srgbClr val="FF0000"/>
                </a:solidFill>
              </a:rPr>
              <a:t>06.11.2019</a:t>
            </a:r>
            <a:r>
              <a:rPr lang="pl-PL" altLang="pl-PL" sz="1600" b="1" dirty="0"/>
              <a:t> na stronie: moodle.umk.pl/SPNJO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pl-PL" altLang="pl-PL" sz="2400" b="1" dirty="0"/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endParaRPr lang="pl-PL" altLang="pl-PL" u="sng" dirty="0"/>
          </a:p>
        </p:txBody>
      </p:sp>
      <p:pic>
        <p:nvPicPr>
          <p:cNvPr id="9" name="Obraz 8" descr="Obraz zawierający zrzut ekranu&#10;&#10;Opis wygenerowany automatycznie">
            <a:extLst>
              <a:ext uri="{FF2B5EF4-FFF2-40B4-BE49-F238E27FC236}">
                <a16:creationId xmlns:a16="http://schemas.microsoft.com/office/drawing/2014/main" id="{D5A6BC8F-CD80-4DC4-A5F5-8F8F843EC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54" y="2748108"/>
            <a:ext cx="6554919" cy="4101893"/>
          </a:xfrm>
          <a:prstGeom prst="rect">
            <a:avLst/>
          </a:prstGeom>
        </p:spPr>
      </p:pic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9C5A9E8E-3AC8-44E9-9CC4-8012BFDC0071}"/>
              </a:ext>
            </a:extLst>
          </p:cNvPr>
          <p:cNvCxnSpPr>
            <a:cxnSpLocks/>
          </p:cNvCxnSpPr>
          <p:nvPr/>
        </p:nvCxnSpPr>
        <p:spPr>
          <a:xfrm flipH="1">
            <a:off x="6302326" y="2236763"/>
            <a:ext cx="464234" cy="309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E2488A09-8FD3-45F5-AB00-96A27DF3D5D0}"/>
              </a:ext>
            </a:extLst>
          </p:cNvPr>
          <p:cNvSpPr/>
          <p:nvPr/>
        </p:nvSpPr>
        <p:spPr>
          <a:xfrm>
            <a:off x="4051495" y="2007335"/>
            <a:ext cx="98474" cy="4571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AA944F7F-A5B4-433E-A3FA-74576A58F7CF}"/>
              </a:ext>
            </a:extLst>
          </p:cNvPr>
          <p:cNvSpPr/>
          <p:nvPr/>
        </p:nvSpPr>
        <p:spPr>
          <a:xfrm>
            <a:off x="4051495" y="2053054"/>
            <a:ext cx="126609" cy="4571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579438" y="1138735"/>
            <a:ext cx="8375876" cy="113251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pl-PL" altLang="pl-PL" sz="2800" b="1" dirty="0"/>
              <a:t>Dodatkowo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b="1" dirty="0"/>
              <a:t>skorzystaj z oferty </a:t>
            </a:r>
            <a:r>
              <a:rPr lang="pl-PL" altLang="pl-PL" sz="2400" b="1" u="sng" dirty="0"/>
              <a:t>językowych kursów doskonalących </a:t>
            </a:r>
            <a:endParaRPr lang="pl-PL" altLang="pl-PL" u="sng" dirty="0"/>
          </a:p>
        </p:txBody>
      </p:sp>
      <p:pic>
        <p:nvPicPr>
          <p:cNvPr id="6" name="Obraz 5" descr="Obraz zawierający zrzut ekranu&#10;&#10;Opis wygenerowany automatycznie">
            <a:extLst>
              <a:ext uri="{FF2B5EF4-FFF2-40B4-BE49-F238E27FC236}">
                <a16:creationId xmlns:a16="http://schemas.microsoft.com/office/drawing/2014/main" id="{91BEDB86-E1A5-4AAE-8BD5-5535DCE7B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99" y="2785402"/>
            <a:ext cx="8061844" cy="3742007"/>
          </a:xfrm>
          <a:prstGeom prst="rect">
            <a:avLst/>
          </a:prstGeom>
        </p:spPr>
      </p:pic>
      <p:cxnSp>
        <p:nvCxnSpPr>
          <p:cNvPr id="7" name="Łącznik prosty ze strzałką 6"/>
          <p:cNvCxnSpPr>
            <a:cxnSpLocks/>
          </p:cNvCxnSpPr>
          <p:nvPr/>
        </p:nvCxnSpPr>
        <p:spPr>
          <a:xfrm flipH="1">
            <a:off x="3530991" y="2271251"/>
            <a:ext cx="2419644" cy="15832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42858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ymbol zastępczy tekstu 3"/>
          <p:cNvSpPr>
            <a:spLocks noGrp="1"/>
          </p:cNvSpPr>
          <p:nvPr>
            <p:ph type="body" sz="quarter" idx="22"/>
          </p:nvPr>
        </p:nvSpPr>
        <p:spPr bwMode="auto">
          <a:xfrm>
            <a:off x="890814" y="1141185"/>
            <a:ext cx="7594600" cy="4679044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pl-PL" altLang="pl-PL" sz="2800" b="1" dirty="0">
                <a:solidFill>
                  <a:srgbClr val="0839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OFERTA KURSÓW DLA STUDENTÓW I </a:t>
            </a:r>
            <a:r>
              <a:rPr lang="pl-PL" altLang="pl-PL" sz="2800" b="1" dirty="0" err="1">
                <a:solidFill>
                  <a:srgbClr val="0839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</a:t>
            </a:r>
            <a:r>
              <a:rPr lang="pl-PL" altLang="pl-PL" sz="2800" b="1" dirty="0">
                <a:solidFill>
                  <a:srgbClr val="0839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II ROKU</a:t>
            </a:r>
            <a:endParaRPr lang="pl-PL" altLang="pl-PL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altLang="pl-PL" sz="2400" b="1" u="sng" dirty="0"/>
              <a:t>Przygotowanie do lektoratu</a:t>
            </a:r>
          </a:p>
          <a:p>
            <a:pPr indent="363538" eaLnBrk="1" hangingPunct="1">
              <a:defRPr/>
            </a:pPr>
            <a:r>
              <a:rPr lang="pl-PL" altLang="pl-PL" sz="2400" dirty="0"/>
              <a:t>angielski, niemiecki</a:t>
            </a:r>
            <a:br>
              <a:rPr lang="pl-PL" altLang="pl-PL" sz="2400" dirty="0"/>
            </a:br>
            <a:r>
              <a:rPr lang="pl-PL" altLang="pl-PL" sz="2400" dirty="0"/>
              <a:t>	30 godz. – 1 semestr</a:t>
            </a:r>
            <a:br>
              <a:rPr lang="pl-PL" altLang="pl-PL" sz="2400" dirty="0"/>
            </a:br>
            <a:r>
              <a:rPr lang="pl-PL" altLang="pl-PL" sz="2400" dirty="0"/>
              <a:t>	</a:t>
            </a:r>
            <a:endParaRPr lang="pl-PL" altLang="pl-PL" sz="24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pl-PL" altLang="pl-PL" sz="2400" b="1" dirty="0"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altLang="pl-PL" sz="2400" b="1" u="sng" dirty="0"/>
              <a:t>Powtórka przed egzaminem </a:t>
            </a:r>
          </a:p>
          <a:p>
            <a:pPr eaLnBrk="1" hangingPunct="1">
              <a:defRPr/>
            </a:pPr>
            <a:r>
              <a:rPr lang="pl-PL" altLang="pl-PL" sz="2400" dirty="0"/>
              <a:t>	angielski specjalistyczny dla studentów II roku</a:t>
            </a:r>
          </a:p>
          <a:p>
            <a:pPr indent="363538" eaLnBrk="1" hangingPunct="1">
              <a:defRPr/>
            </a:pPr>
            <a:r>
              <a:rPr lang="pl-PL" altLang="pl-PL" sz="2400" b="1" dirty="0">
                <a:cs typeface="Times New Roman" panose="02020603050405020304" pitchFamily="18" charset="0"/>
              </a:rPr>
              <a:t> </a:t>
            </a:r>
            <a:endParaRPr lang="pl-PL" altLang="pl-PL" sz="2400" dirty="0">
              <a:cs typeface="Times New Roman" panose="02020603050405020304" pitchFamily="18" charset="0"/>
            </a:endParaRP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3659827" y="5957888"/>
            <a:ext cx="1824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l-PL" altLang="pl-PL" sz="1400" b="1" dirty="0">
                <a:solidFill>
                  <a:srgbClr val="053A98"/>
                </a:solidFill>
                <a:latin typeface="Calibri" pitchFamily="34" charset="0"/>
              </a:rPr>
              <a:t>WWW.SPNJO.UMK.PL</a:t>
            </a:r>
            <a:endParaRPr lang="en-GB" altLang="pl-PL" sz="1400" dirty="0">
              <a:solidFill>
                <a:srgbClr val="053A98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774700" y="1242785"/>
            <a:ext cx="7594600" cy="513718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ctr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solidFill>
                  <a:srgbClr val="0839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STANDARDOWA FORMUŁA LEKTORATU: </a:t>
            </a:r>
          </a:p>
          <a:p>
            <a:pPr marL="457200" indent="-457200" algn="ctr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solidFill>
                  <a:srgbClr val="0839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STUDIA I STOPNIA </a:t>
            </a:r>
            <a:r>
              <a:rPr lang="pl-PL" altLang="pl-PL" sz="2400" b="1">
                <a:solidFill>
                  <a:srgbClr val="0839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II ROK:</a:t>
            </a:r>
          </a:p>
          <a:p>
            <a:pPr marL="457200" indent="-457200" algn="ctr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400">
                <a:cs typeface="Calibri" panose="020F0502020204030204" pitchFamily="34" charset="0"/>
              </a:rPr>
              <a:t>60 </a:t>
            </a:r>
            <a:r>
              <a:rPr lang="pl-PL" altLang="pl-PL" sz="2400" dirty="0">
                <a:cs typeface="Calibri" panose="020F0502020204030204" pitchFamily="34" charset="0"/>
              </a:rPr>
              <a:t>godzin specjalistycznego </a:t>
            </a:r>
            <a:r>
              <a:rPr lang="pl-PL" altLang="pl-PL" sz="2400">
                <a:cs typeface="Calibri" panose="020F0502020204030204" pitchFamily="34" charset="0"/>
              </a:rPr>
              <a:t>języka angielskiego</a:t>
            </a:r>
            <a:endParaRPr lang="pl-PL" altLang="pl-PL" sz="2400" dirty="0"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pl-PL" altLang="pl-PL" sz="2400" b="1" dirty="0">
                <a:cs typeface="Calibri" panose="020F0502020204030204" pitchFamily="34" charset="0"/>
              </a:rPr>
              <a:t>Egzamin końcowy na poziomie B2</a:t>
            </a:r>
            <a:endParaRPr lang="pl-PL" altLang="pl-PL" sz="2400" dirty="0">
              <a:cs typeface="Calibri" panose="020F0502020204030204" pitchFamily="34" charset="0"/>
            </a:endParaRPr>
          </a:p>
          <a:p>
            <a:pPr marL="457200" indent="-457200" algn="ctr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cs typeface="Calibri" panose="020F0502020204030204" pitchFamily="34" charset="0"/>
              </a:rPr>
              <a:t>STUDIA II STOPNIA I i II ROK:</a:t>
            </a:r>
          </a:p>
          <a:p>
            <a:pPr marL="457200" indent="-45720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400" dirty="0">
                <a:cs typeface="Calibri" panose="020F0502020204030204" pitchFamily="34" charset="0"/>
              </a:rPr>
              <a:t>30 godzin specjalistycznego języka angielskiego</a:t>
            </a:r>
          </a:p>
          <a:p>
            <a:pPr marL="457200" indent="-457200" eaLnBrk="1" hangingPunct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cs typeface="Calibri" panose="020F0502020204030204" pitchFamily="34" charset="0"/>
              </a:rPr>
              <a:t>Egzamin końcowy na poziomie B2+</a:t>
            </a:r>
            <a:endParaRPr lang="pl-PL" altLang="pl-PL" sz="3600" dirty="0">
              <a:cs typeface="Calibri" panose="020F0502020204030204" pitchFamily="34" charset="0"/>
            </a:endParaRPr>
          </a:p>
        </p:txBody>
      </p:sp>
      <p:pic>
        <p:nvPicPr>
          <p:cNvPr id="16391" name="Picture 7" descr="https://scontent-bru2-1.xx.fbcdn.net/v/t1.0-0/c49.0.200.200/p200x200/19748885_1612184415478874_326737352807341056_n.jpg?oh=fbf6a390d5bb9571f3e5933895d179e8&amp;oe=5A3B37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18" y="42429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22"/>
          </p:nvPr>
        </p:nvSpPr>
        <p:spPr>
          <a:xfrm>
            <a:off x="460375" y="1062038"/>
            <a:ext cx="8086725" cy="4224337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l-PL" altLang="pl-PL" sz="2400" b="1" dirty="0">
              <a:solidFill>
                <a:srgbClr val="083991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800" b="1" dirty="0">
                <a:solidFill>
                  <a:srgbClr val="083991"/>
                </a:solidFill>
              </a:rPr>
              <a:t>STUDIUM PRAKTYCZNEJ NAUKI JĘZYKÓW OBCYCH 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pl-PL" altLang="pl-PL" sz="2400" b="1" dirty="0">
              <a:solidFill>
                <a:srgbClr val="083991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solidFill>
                  <a:srgbClr val="083991"/>
                </a:solidFill>
              </a:rPr>
              <a:t> </a:t>
            </a:r>
            <a:r>
              <a:rPr lang="pl-PL" altLang="pl-PL" sz="2800" b="1" dirty="0"/>
              <a:t>licencjonowane centrum egzaminacyjne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l-PL" altLang="pl-PL" sz="2400" b="1" dirty="0">
                <a:solidFill>
                  <a:srgbClr val="083991"/>
                </a:solidFill>
              </a:rPr>
              <a:t> </a:t>
            </a:r>
            <a:endParaRPr lang="pl-PL" altLang="pl-PL" sz="2400" b="1" dirty="0">
              <a:solidFill>
                <a:srgbClr val="08399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l-PL" altLang="pl-PL" sz="2400" b="1" dirty="0">
              <a:solidFill>
                <a:srgbClr val="08399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7" name="Obraz 4" descr="C:\Users\dom\AppData\Local\Microsoft\Windows\INetCache\Content.Word\logo TO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159250"/>
            <a:ext cx="2873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C:\Users\Edyta\AppData\Local\Temp\logo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024313"/>
            <a:ext cx="1584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4024313"/>
            <a:ext cx="16081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3659827" y="6026150"/>
            <a:ext cx="1824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pl-PL" altLang="pl-PL" sz="1400" b="1" dirty="0">
                <a:solidFill>
                  <a:srgbClr val="053A98"/>
                </a:solidFill>
                <a:latin typeface="Calibri" pitchFamily="34" charset="0"/>
              </a:rPr>
              <a:t>WWW.SPNJO.UMK.PL</a:t>
            </a:r>
            <a:endParaRPr lang="en-GB" altLang="pl-PL" sz="1400" dirty="0">
              <a:solidFill>
                <a:srgbClr val="053A98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theme1.xml><?xml version="1.0" encoding="utf-8"?>
<a:theme xmlns:a="http://schemas.openxmlformats.org/drawingml/2006/main" name="UM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rtlCol="0">
        <a:spAutoFit/>
      </a:bodyPr>
      <a:lstStyle>
        <a:defPPr>
          <a:lnSpc>
            <a:spcPts val="3000"/>
          </a:lnSpc>
          <a:tabLst/>
          <a:defRPr sz="2400" dirty="0" err="1" smtClean="0">
            <a:solidFill>
              <a:srgbClr val="254AA5"/>
            </a:solidFill>
            <a:latin typeface="Calibri" pitchFamily="18" charset="0"/>
            <a:cs typeface="Calibri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15906</TotalTime>
  <Words>216</Words>
  <Application>Microsoft Office PowerPoint</Application>
  <PresentationFormat>Pokaz na ekranie (4:3)</PresentationFormat>
  <Paragraphs>51</Paragraphs>
  <Slides>11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ＭＳ Ｐゴシック</vt:lpstr>
      <vt:lpstr>ＭＳ Ｐゴシック</vt:lpstr>
      <vt:lpstr>SimSun</vt:lpstr>
      <vt:lpstr>SimSun</vt:lpstr>
      <vt:lpstr>Arial</vt:lpstr>
      <vt:lpstr>Calibri</vt:lpstr>
      <vt:lpstr>Times New Roman</vt:lpstr>
      <vt:lpstr>Wingdings</vt:lpstr>
      <vt:lpstr>UMK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 Powerpoint 4:3</dc:title>
  <dc:creator>UMK</dc:creator>
  <cp:lastModifiedBy>Ewa Kowalska</cp:lastModifiedBy>
  <cp:revision>247</cp:revision>
  <cp:lastPrinted>2016-11-19T13:26:22Z</cp:lastPrinted>
  <dcterms:created xsi:type="dcterms:W3CDTF">2016-01-15T08:49:16Z</dcterms:created>
  <dcterms:modified xsi:type="dcterms:W3CDTF">2019-10-23T14:53:30Z</dcterms:modified>
</cp:coreProperties>
</file>