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75" r:id="rId4"/>
    <p:sldId id="276" r:id="rId5"/>
    <p:sldId id="266" r:id="rId6"/>
    <p:sldId id="277" r:id="rId7"/>
    <p:sldId id="278" r:id="rId8"/>
    <p:sldId id="267" r:id="rId9"/>
    <p:sldId id="279" r:id="rId10"/>
    <p:sldId id="268" r:id="rId11"/>
    <p:sldId id="280" r:id="rId12"/>
    <p:sldId id="261" r:id="rId13"/>
    <p:sldId id="262" r:id="rId14"/>
    <p:sldId id="274" r:id="rId15"/>
    <p:sldId id="283" r:id="rId16"/>
    <p:sldId id="265" r:id="rId17"/>
    <p:sldId id="269" r:id="rId18"/>
    <p:sldId id="270" r:id="rId19"/>
    <p:sldId id="281" r:id="rId20"/>
    <p:sldId id="271" r:id="rId21"/>
    <p:sldId id="273" r:id="rId22"/>
    <p:sldId id="288" r:id="rId23"/>
    <p:sldId id="284" r:id="rId24"/>
    <p:sldId id="298" r:id="rId25"/>
    <p:sldId id="286" r:id="rId26"/>
    <p:sldId id="290" r:id="rId27"/>
    <p:sldId id="287" r:id="rId28"/>
    <p:sldId id="297" r:id="rId29"/>
    <p:sldId id="26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4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40F8B-F485-4BE9-9DA2-EA04C9011139}" type="datetimeFigureOut">
              <a:rPr lang="pl-PL" smtClean="0"/>
              <a:t>16.05.2024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8835-FAD8-44BA-AB8E-E08C48C53B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9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30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23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322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3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02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31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10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687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984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476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64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21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657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492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913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F497F-811E-4B7F-B81C-2BDEF4B6CAB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50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780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845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266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91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F497F-811E-4B7F-B81C-2BDEF4B6CAB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65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9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88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3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3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68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7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F497F-811E-4B7F-B81C-2BDEF4B6CAB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34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8B201-0B45-49ED-88C7-50D0058AB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320107-087B-417D-9C05-5B207DAD4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5FF2C-A44A-460B-8ABC-7C9905BA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FE6C-A6CC-4258-B656-0F8434C5E2F6}" type="datetime1">
              <a:rPr lang="pl-PL" smtClean="0"/>
              <a:t>16.05.2024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50C013-A701-4AF0-B018-CF36CBF8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B08D06-9107-4A5B-A7D4-9E75622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3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0F82-26DB-422E-877A-6FCE8EAB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B35F95-E14D-4335-A554-C98DFE2C6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3AF736-2A32-4079-9F2D-4E7F1C56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F596-CC45-44BE-AFF1-AD08925B2D2B}" type="datetime1">
              <a:rPr lang="pl-PL" smtClean="0"/>
              <a:t>16.05.2024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DB0F6D-060B-47B5-AD23-2D4EE7B0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DB4B59-0015-4A04-B12B-4AE4FD03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31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D03782-F3BA-4C08-A507-71657EEBC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9B4A62-024A-423E-AD4C-2C6CC5EBC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ADAFD5-1D71-4162-9462-07508F23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8B2E-357A-4559-A24A-2DBB45F29743}" type="datetime1">
              <a:rPr lang="pl-PL" smtClean="0"/>
              <a:t>16.05.2024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F31865-B0CE-4B32-A790-1F48DD17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87FF1C-B0AD-4D28-8C32-2AEDA25C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9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9D37C6-1CBD-4787-BA99-C003A963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8C2EE-E344-43A4-B046-16522F79C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6A072D-9ECB-44C9-872E-059C20E7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946A-D513-4338-B873-B3356B3C117B}" type="datetime1">
              <a:rPr lang="pl-PL" smtClean="0"/>
              <a:t>16.05.2024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8CBB4F-C6A1-4A5D-B6DD-A1578A3D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E3304A-D88F-4DDA-B397-54904701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13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FF1BF-3D00-48A6-A4C9-3F43D64B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7898CD-EEAC-403E-B06B-75239187E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D72DB1-E78A-4211-AF97-F0B18C8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F3C4-BB6B-4865-B7CC-40FCB55FEF64}" type="datetime1">
              <a:rPr lang="pl-PL" smtClean="0"/>
              <a:t>16.05.2024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E7426-A75B-4705-9CC2-868A73A3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8E037-20E5-48F1-890B-DDC3E553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97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A740A2-A043-4A92-806E-75EBCC59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D93BF-72C4-42D2-A542-95641A826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1F896C-97E7-4338-85FB-DE00762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30FC6E-505D-4F24-9C1F-9D4F5E74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689-791C-4C13-90F9-A4DAA23768D4}" type="datetime1">
              <a:rPr lang="pl-PL" smtClean="0"/>
              <a:t>16.05.2024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8082D6-A4D4-4494-92E1-4A1E6BCA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22CC15-5170-436E-BA37-09A9C83A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D7A608-46AE-4941-BE30-817D7454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C1E5D0-3DAA-4CAE-B402-04DBD247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B0A57-141A-449F-8D0A-247AB7B88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3F03DE-F09C-4B63-8638-002D2390A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5941EF-9CDF-4658-962F-660BDB8E1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C1E3B5E-6AE7-42A9-8E43-EC2EE424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2D35-9F32-424E-9994-EA9FECE083D4}" type="datetime1">
              <a:rPr lang="pl-PL" smtClean="0"/>
              <a:t>16.05.2024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CBC008C-492D-4A0D-B638-2531B17A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851A36-2CF0-47D7-9A52-0C038A9F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7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919E4D-BAF7-4E17-ACBE-40A17E98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D9D4521-7BF9-452F-816E-4D35A137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6F70-7F8B-4DBB-A945-08FB553D460D}" type="datetime1">
              <a:rPr lang="pl-PL" smtClean="0"/>
              <a:t>16.05.2024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E483D9-F6C1-4D04-8073-02E819D8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81DAD0-48A2-4A0E-AF59-1D9C0961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2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207C54-1FC7-46C2-B40E-FC75465B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A079-FEFF-4093-944C-AE05DA37A4A1}" type="datetime1">
              <a:rPr lang="pl-PL" smtClean="0"/>
              <a:t>16.05.2024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CCF62D-B8F2-4CCE-AA5C-E8BF9E06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4ADDD8-AF9C-4ADE-B299-5A58F52F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6E29A-8FC1-4070-97B2-32E716E0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990F9-8582-44A5-ACEA-D5120523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6F60F5-C50E-4783-9E26-78162EDDA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40A31-4893-48D8-A7C8-BAAAB96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457E-6749-431C-A6F8-7684485BAB26}" type="datetime1">
              <a:rPr lang="pl-PL" smtClean="0"/>
              <a:t>16.05.2024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E6229C-4A00-4F6B-B687-86681CFB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00BC50-2D12-47BF-80D3-344B857E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26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D1AAD-2B75-4327-B6F0-90B7BF8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605F948-7F37-427B-82F5-85CE47C7F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B8E751-F2AB-45F1-9A54-ED4C2771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6CDAFC-B64B-413F-86A9-AE470882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D2B3-7FB6-4239-A096-4A166A4698B6}" type="datetime1">
              <a:rPr lang="pl-PL" smtClean="0"/>
              <a:t>16.05.2024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4C7840-BF54-4C99-B3F8-DF74379C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E16D99-2862-451D-82B3-9471DDAD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2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669BA37-4CA8-4B33-B8CB-FAB4373F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120246-6A85-45AB-9197-28CECF0A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7714A-D6E3-4A58-8503-059F1FE35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C635-3B01-49B7-A12D-D78039D408C1}" type="datetime1">
              <a:rPr lang="pl-PL" smtClean="0"/>
              <a:t>16.05.2024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6F38DF-72E1-4B2F-A668-818F5490A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56CEEB-5016-4E6C-98DF-CD24D8CB6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EA90-0FAF-4757-BCE1-80AB6B9A06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.umk.pl/panel/wp-content/uploads/Efekty-Zarzadzanie-I-stopie%C5%8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.umk.pl/zastosowan-informatyki-i-matematyki-w-ekonomi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.umk.pl/zastosowan-informatyki-i-matematyki-w-ekonomii/osiagnieci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share/XXDuKNwJiDLZmK8Z/" TargetMode="Externa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0313" y="1674055"/>
            <a:ext cx="5961888" cy="175494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1D58AA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Kierunek studiów: ZARZĄDZANIE</a:t>
            </a:r>
          </a:p>
          <a:p>
            <a:pPr algn="ctr"/>
            <a:r>
              <a:rPr lang="pl-PL" sz="3600" b="1" dirty="0">
                <a:solidFill>
                  <a:srgbClr val="7030A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Moduł informatyczny</a:t>
            </a:r>
          </a:p>
        </p:txBody>
      </p:sp>
      <p:pic>
        <p:nvPicPr>
          <p:cNvPr id="3" name="Picture 3"/>
          <p:cNvPicPr/>
          <p:nvPr/>
        </p:nvPicPr>
        <p:blipFill>
          <a:blip r:embed="rId3" cstate="print"/>
          <a:stretch/>
        </p:blipFill>
        <p:spPr>
          <a:xfrm>
            <a:off x="6096000" y="-3888145"/>
            <a:ext cx="7726320" cy="8424000"/>
          </a:xfrm>
          <a:prstGeom prst="rect">
            <a:avLst/>
          </a:prstGeom>
          <a:ln>
            <a:noFill/>
          </a:ln>
        </p:spPr>
      </p:pic>
      <p:pic>
        <p:nvPicPr>
          <p:cNvPr id="4" name="Obraz 3" descr="logo W NEiZ UMK 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781" y="216776"/>
            <a:ext cx="3196525" cy="1457279"/>
          </a:xfrm>
          <a:prstGeom prst="rect">
            <a:avLst/>
          </a:prstGeom>
        </p:spPr>
      </p:pic>
      <p:pic>
        <p:nvPicPr>
          <p:cNvPr id="5" name="Obraz 4" descr="AACSB-logo-accredited-color-RGB.png">
            <a:extLst>
              <a:ext uri="{FF2B5EF4-FFF2-40B4-BE49-F238E27FC236}">
                <a16:creationId xmlns:a16="http://schemas.microsoft.com/office/drawing/2014/main" id="{159D02FF-2228-4A38-A274-83E9281A4A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903913"/>
            <a:ext cx="2079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AACSB-logo-member-color-RGB.png">
            <a:extLst>
              <a:ext uri="{FF2B5EF4-FFF2-40B4-BE49-F238E27FC236}">
                <a16:creationId xmlns:a16="http://schemas.microsoft.com/office/drawing/2014/main" id="{405A9EFA-E049-46F1-996D-A416D7AE3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34" y="5907153"/>
            <a:ext cx="1644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 descr="SAP.png">
            <a:extLst>
              <a:ext uri="{FF2B5EF4-FFF2-40B4-BE49-F238E27FC236}">
                <a16:creationId xmlns:a16="http://schemas.microsoft.com/office/drawing/2014/main" id="{912361A7-FDE5-4B50-B74D-759B62F72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3" y="3426685"/>
            <a:ext cx="1511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microsoft.jpg">
            <a:extLst>
              <a:ext uri="{FF2B5EF4-FFF2-40B4-BE49-F238E27FC236}">
                <a16:creationId xmlns:a16="http://schemas.microsoft.com/office/drawing/2014/main" id="{5DF7C28A-B315-4F2B-B7A4-2953788CF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26" y="3413955"/>
            <a:ext cx="584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 descr="oracle.jpg">
            <a:extLst>
              <a:ext uri="{FF2B5EF4-FFF2-40B4-BE49-F238E27FC236}">
                <a16:creationId xmlns:a16="http://schemas.microsoft.com/office/drawing/2014/main" id="{8B8743D2-A24D-41E8-ABB8-704B349F76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03" y="342596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AC45147-B4D9-4886-9D51-506C7F8E56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29" y="3421814"/>
            <a:ext cx="720000" cy="720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D4B34B3-D3EA-4B14-A8BB-3967EBB929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34" y="3439394"/>
            <a:ext cx="733447" cy="720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C7EC52A4-DC03-48C0-B390-BDF8F375AE4B}"/>
              </a:ext>
            </a:extLst>
          </p:cNvPr>
          <p:cNvSpPr/>
          <p:nvPr/>
        </p:nvSpPr>
        <p:spPr>
          <a:xfrm>
            <a:off x="4753656" y="3439394"/>
            <a:ext cx="720000" cy="720000"/>
          </a:xfrm>
          <a:prstGeom prst="rect">
            <a:avLst/>
          </a:prstGeom>
          <a:blipFill>
            <a:blip r:embed="rId12"/>
            <a:srcRect/>
            <a:stretch>
              <a:fillRect l="-3000" r="-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</a:t>
            </a:fld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99507E3-534A-7CD4-7B7F-81F0B85A69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8831" y="3421089"/>
            <a:ext cx="1631900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37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Typowy cykl życia danych w przedsiębiorstwie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8B6B08-5061-4152-B263-A33833732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10" y="1176063"/>
            <a:ext cx="1760182" cy="17601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89B88E9-5BF3-44D0-A6E3-826C6AF1D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07" y="1106764"/>
            <a:ext cx="1813705" cy="181370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9BFF379-18A3-46ED-BD86-D6C83322F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40" y="4283513"/>
            <a:ext cx="2149928" cy="214992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0564388-F65A-4B53-9F06-8BF8EAB8A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53" y="4422708"/>
            <a:ext cx="1882538" cy="1882538"/>
          </a:xfrm>
          <a:prstGeom prst="rect">
            <a:avLst/>
          </a:prstGeom>
        </p:spPr>
      </p:pic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7867DE0B-52EF-420D-B38E-A460E1F055AD}"/>
              </a:ext>
            </a:extLst>
          </p:cNvPr>
          <p:cNvSpPr/>
          <p:nvPr/>
        </p:nvSpPr>
        <p:spPr>
          <a:xfrm>
            <a:off x="5132358" y="1950097"/>
            <a:ext cx="1984406" cy="4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id="{72B037E3-A62A-49D4-AA93-85ED23BCA4B2}"/>
              </a:ext>
            </a:extLst>
          </p:cNvPr>
          <p:cNvSpPr/>
          <p:nvPr/>
        </p:nvSpPr>
        <p:spPr>
          <a:xfrm rot="10800000">
            <a:off x="5132358" y="5147747"/>
            <a:ext cx="1984406" cy="429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0D9BEC6C-60B9-476E-84C6-7CF33F3E1203}"/>
              </a:ext>
            </a:extLst>
          </p:cNvPr>
          <p:cNvSpPr/>
          <p:nvPr/>
        </p:nvSpPr>
        <p:spPr>
          <a:xfrm rot="5400000">
            <a:off x="8276758" y="3725149"/>
            <a:ext cx="657270" cy="45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F585ED18-0EDA-4D62-BDD7-D777389824D9}"/>
              </a:ext>
            </a:extLst>
          </p:cNvPr>
          <p:cNvSpPr/>
          <p:nvPr/>
        </p:nvSpPr>
        <p:spPr>
          <a:xfrm rot="16200000">
            <a:off x="3092976" y="3729594"/>
            <a:ext cx="666158" cy="45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F9AFEA5-F2BA-4389-816B-FD97002F47A9}"/>
              </a:ext>
            </a:extLst>
          </p:cNvPr>
          <p:cNvSpPr txBox="1"/>
          <p:nvPr/>
        </p:nvSpPr>
        <p:spPr>
          <a:xfrm>
            <a:off x="1620480" y="2979914"/>
            <a:ext cx="399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1. Gromadzenie w aplikacji użytkownika (wprowadzanie do systemu)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22B3851-04D3-43D3-81F2-1A861E1A3477}"/>
              </a:ext>
            </a:extLst>
          </p:cNvPr>
          <p:cNvSpPr txBox="1"/>
          <p:nvPr/>
        </p:nvSpPr>
        <p:spPr>
          <a:xfrm>
            <a:off x="6902780" y="2979914"/>
            <a:ext cx="351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2. Przechowywanie w specjalistycznych bazach danych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7986ABA-529A-4699-950B-2A8CBE928C50}"/>
              </a:ext>
            </a:extLst>
          </p:cNvPr>
          <p:cNvSpPr txBox="1"/>
          <p:nvPr/>
        </p:nvSpPr>
        <p:spPr>
          <a:xfrm>
            <a:off x="6621399" y="6300028"/>
            <a:ext cx="466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44AA5"/>
                </a:solidFill>
              </a:rPr>
              <a:t>3. Przetwarzanie w centrach obliczeniowych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245940B-B7C0-4896-B56B-5A7D682B6D30}"/>
              </a:ext>
            </a:extLst>
          </p:cNvPr>
          <p:cNvSpPr txBox="1"/>
          <p:nvPr/>
        </p:nvSpPr>
        <p:spPr>
          <a:xfrm>
            <a:off x="1771178" y="6305246"/>
            <a:ext cx="328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244AA5"/>
                </a:solidFill>
              </a:rPr>
              <a:t>4. Analiza i wizualizacja wyników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40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37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Typowy cykl życia danych w przedsiębiorstwie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846481" y="960502"/>
            <a:ext cx="111968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44AA5"/>
                </a:solidFill>
              </a:rPr>
              <a:t>Przykład: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1. Wprowadzanie nowo zakupionych przedmiotów do programu magazynowego przedsiębiorstwa</a:t>
            </a:r>
          </a:p>
          <a:p>
            <a:r>
              <a:rPr lang="pl-PL" sz="2800" dirty="0">
                <a:solidFill>
                  <a:srgbClr val="244AA5"/>
                </a:solidFill>
              </a:rPr>
              <a:t>2. Tak wprowadzone dane są przechowywane w sposób bezpieczny w specjalistycznych bazach danych</a:t>
            </a:r>
          </a:p>
          <a:p>
            <a:r>
              <a:rPr lang="pl-PL" sz="2800" dirty="0">
                <a:solidFill>
                  <a:srgbClr val="244AA5"/>
                </a:solidFill>
              </a:rPr>
              <a:t>3. Gdy sprzedajemy towar klientom, stany magazynowe są pomniejszane, a więc następuje przetwarzanie wcześniej wprowadzonych danych</a:t>
            </a:r>
          </a:p>
          <a:p>
            <a:r>
              <a:rPr lang="pl-PL" sz="2800" dirty="0">
                <a:solidFill>
                  <a:srgbClr val="244AA5"/>
                </a:solidFill>
              </a:rPr>
              <a:t>4. Co miesiąc sporządzane są różnorodne raporty i analizy, dotyczące poziomu sprzedaży przedsiębiorstwa, na podstawie których Zarząd podejmuje decyzje rozwojowe…generując tym samym kolejne dane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Bez systemu informatycznego </a:t>
            </a:r>
            <a:r>
              <a:rPr lang="pl-PL" sz="2800" u="sng" dirty="0">
                <a:solidFill>
                  <a:srgbClr val="244AA5"/>
                </a:solidFill>
              </a:rPr>
              <a:t>nie da się dziś zarządzać </a:t>
            </a:r>
            <a:r>
              <a:rPr lang="pl-PL" sz="2800" dirty="0">
                <a:solidFill>
                  <a:srgbClr val="244AA5"/>
                </a:solidFill>
              </a:rPr>
              <a:t>procesem sprzedaży!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530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Przedmioty realizowane na module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FE4560D-6849-4ECE-8EC9-5BD237CFC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91" y="3429000"/>
            <a:ext cx="5743755" cy="3429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6928" y="1484599"/>
            <a:ext cx="9273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Wstęp do sieci komputerowych i przetwarzania w chmurze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Projektowanie stron www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Wstęp do Data Science i uczenia maszynowego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Programowanie w języku VBA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Zaawansowane zastosowania MS Excel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Wprowadzenie do baz danych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Oprogramowanie analiz biznesowych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Informatyka w rachunkowości</a:t>
            </a:r>
          </a:p>
          <a:p>
            <a:pPr marL="457200" indent="-457200" algn="just">
              <a:buAutoNum type="arabicPeriod"/>
            </a:pPr>
            <a:r>
              <a:rPr lang="pl-PL" sz="2800" dirty="0">
                <a:solidFill>
                  <a:srgbClr val="244AA6"/>
                </a:solidFill>
              </a:rPr>
              <a:t>Systemy informatyczne zarządzania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63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56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 po studiach na module informatycznym?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28148" y="968593"/>
            <a:ext cx="112811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244AA6"/>
                </a:solidFill>
              </a:rPr>
              <a:t>Wybrane umiejętności i wiedza zdobyta na studiach:</a:t>
            </a:r>
          </a:p>
          <a:p>
            <a:pPr algn="just"/>
            <a:endParaRPr lang="pl-PL" sz="2400" dirty="0">
              <a:solidFill>
                <a:srgbClr val="244AA6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optymalny wybór narzędzi informatycznych wspomagających zarządzanie w różnych gałęziach biznesu,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efektywne wykorzystywanie specjalistycznych systemów i rozwiązań IT,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projektowanie, implementacja, utrzymywanie i rozwój systemów bazodanowych,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zaawansowana analiza danych biznesowych w oparciu o najnowsze rozwiązania Business </a:t>
            </a:r>
            <a:r>
              <a:rPr lang="pl-PL" sz="2400" dirty="0" err="1">
                <a:solidFill>
                  <a:srgbClr val="244AA6"/>
                </a:solidFill>
              </a:rPr>
              <a:t>Intelligence</a:t>
            </a:r>
            <a:r>
              <a:rPr lang="pl-PL" sz="2400" dirty="0">
                <a:solidFill>
                  <a:srgbClr val="244AA6"/>
                </a:solidFill>
              </a:rPr>
              <a:t>, w tym techniki Machine Learning,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wizualizacja danych, tworzenie interaktywnych </a:t>
            </a:r>
            <a:r>
              <a:rPr lang="pl-PL" sz="2400" dirty="0" err="1">
                <a:solidFill>
                  <a:srgbClr val="244AA6"/>
                </a:solidFill>
              </a:rPr>
              <a:t>dashboardów</a:t>
            </a:r>
            <a:r>
              <a:rPr lang="pl-PL" sz="2400" dirty="0">
                <a:solidFill>
                  <a:srgbClr val="244AA6"/>
                </a:solidFill>
              </a:rPr>
              <a:t> zarządczych,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modelowanie i analiza danych na platformie MS Excel oraz w rozwiązaniach dedykowanych (R, </a:t>
            </a:r>
            <a:r>
              <a:rPr lang="pl-PL" sz="2400" dirty="0" err="1">
                <a:solidFill>
                  <a:srgbClr val="244AA6"/>
                </a:solidFill>
              </a:rPr>
              <a:t>Gretl</a:t>
            </a:r>
            <a:r>
              <a:rPr lang="pl-PL" sz="2400" dirty="0">
                <a:solidFill>
                  <a:srgbClr val="244AA6"/>
                </a:solidFill>
              </a:rPr>
              <a:t>, SPSS, SAP </a:t>
            </a:r>
            <a:r>
              <a:rPr lang="pl-PL" sz="2400" dirty="0" err="1">
                <a:solidFill>
                  <a:srgbClr val="244AA6"/>
                </a:solidFill>
              </a:rPr>
              <a:t>Predictive</a:t>
            </a:r>
            <a:r>
              <a:rPr lang="pl-PL" sz="2400" dirty="0">
                <a:solidFill>
                  <a:srgbClr val="244AA6"/>
                </a:solidFill>
              </a:rPr>
              <a:t> Analytics, </a:t>
            </a:r>
            <a:r>
              <a:rPr lang="pl-PL" sz="2400" dirty="0" err="1">
                <a:solidFill>
                  <a:srgbClr val="244AA6"/>
                </a:solidFill>
              </a:rPr>
              <a:t>Qlik</a:t>
            </a:r>
            <a:r>
              <a:rPr lang="pl-PL" sz="2400" dirty="0">
                <a:solidFill>
                  <a:srgbClr val="244AA6"/>
                </a:solidFill>
              </a:rPr>
              <a:t> </a:t>
            </a:r>
            <a:r>
              <a:rPr lang="pl-PL" sz="2400" dirty="0" err="1">
                <a:solidFill>
                  <a:srgbClr val="244AA6"/>
                </a:solidFill>
              </a:rPr>
              <a:t>Sense</a:t>
            </a:r>
            <a:r>
              <a:rPr lang="pl-PL" sz="2400" dirty="0">
                <a:solidFill>
                  <a:srgbClr val="244AA6"/>
                </a:solidFill>
              </a:rPr>
              <a:t>, Power BI),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umiejętność projektowania i implementacji stron internetowych oraz rozwiązań e-commerce,</a:t>
            </a:r>
          </a:p>
          <a:p>
            <a:pPr marL="342900" indent="-342900" algn="just">
              <a:buFontTx/>
              <a:buChar char="-"/>
            </a:pPr>
            <a:r>
              <a:rPr lang="pl-PL" sz="2400" dirty="0">
                <a:solidFill>
                  <a:srgbClr val="244AA6"/>
                </a:solidFill>
              </a:rPr>
              <a:t>zarządzanie zespołami programistów oraz inżynierów wsparcia informatycznego (dzięki zrozumieniu podstaw działania systemów, sieci, baz danych oraz programowania).</a:t>
            </a:r>
          </a:p>
          <a:p>
            <a:pPr marL="342900" indent="-342900" algn="just">
              <a:buFontTx/>
              <a:buChar char="-"/>
            </a:pPr>
            <a:endParaRPr lang="pl-PL" sz="2400" dirty="0">
              <a:solidFill>
                <a:srgbClr val="244AA6"/>
              </a:solidFill>
            </a:endParaRPr>
          </a:p>
          <a:p>
            <a:pPr marL="342900" indent="-342900" algn="just">
              <a:buFontTx/>
              <a:buChar char="-"/>
            </a:pPr>
            <a:endParaRPr lang="pl-PL" sz="2400" dirty="0">
              <a:solidFill>
                <a:srgbClr val="244AA6"/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87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1003" y="188640"/>
            <a:ext cx="656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 po studiach na module informatycznym?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9DED5DA-A489-0049-9365-6EFD369AE312}"/>
              </a:ext>
            </a:extLst>
          </p:cNvPr>
          <p:cNvSpPr txBox="1"/>
          <p:nvPr/>
        </p:nvSpPr>
        <p:spPr>
          <a:xfrm>
            <a:off x="512956" y="1066642"/>
            <a:ext cx="1167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244AA5"/>
                </a:solidFill>
              </a:rPr>
              <a:t>Interaktywne wizualizacje, stanowiące podstawę pracy każdego zarządu, </a:t>
            </a:r>
            <a:r>
              <a:rPr lang="pl-PL" sz="2400" u="sng" dirty="0">
                <a:solidFill>
                  <a:srgbClr val="244AA5"/>
                </a:solidFill>
              </a:rPr>
              <a:t>nie są</a:t>
            </a:r>
            <a:r>
              <a:rPr lang="pl-PL" sz="2400" dirty="0">
                <a:solidFill>
                  <a:srgbClr val="244AA5"/>
                </a:solidFill>
              </a:rPr>
              <a:t> tworzone przez informatyków - </a:t>
            </a:r>
            <a:r>
              <a:rPr lang="pl-PL" sz="2400" u="sng" dirty="0">
                <a:solidFill>
                  <a:srgbClr val="244AA5"/>
                </a:solidFill>
              </a:rPr>
              <a:t>tworzą je absolwenci modułu informatycznego</a:t>
            </a:r>
            <a:r>
              <a:rPr lang="pl-PL" sz="2400" dirty="0">
                <a:solidFill>
                  <a:srgbClr val="244AA5"/>
                </a:solidFill>
              </a:rPr>
              <a:t> </a:t>
            </a:r>
            <a:r>
              <a:rPr lang="pl-PL" sz="2400" dirty="0">
                <a:solidFill>
                  <a:srgbClr val="244AA5"/>
                </a:solidFill>
                <a:sym typeface="Wingdings" pitchFamily="2" charset="2"/>
              </a:rPr>
              <a:t></a:t>
            </a:r>
            <a:endParaRPr lang="pl-PL" sz="2400" dirty="0">
              <a:solidFill>
                <a:srgbClr val="244AA5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14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0CDBEFD-E577-445E-4A54-F82BF422F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005" y="1967090"/>
            <a:ext cx="9455989" cy="4702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940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56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 po studiach na module informatycznym?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9309288-E346-EB44-B9D2-CAE9B5486B19}"/>
              </a:ext>
            </a:extLst>
          </p:cNvPr>
          <p:cNvSpPr txBox="1"/>
          <p:nvPr/>
        </p:nvSpPr>
        <p:spPr>
          <a:xfrm>
            <a:off x="698810" y="2769955"/>
            <a:ext cx="1079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l-PL" sz="2800" b="1" dirty="0">
                <a:solidFill>
                  <a:srgbClr val="244AA6"/>
                </a:solidFill>
              </a:rPr>
              <a:t>Wszystkie efekty kształcenia dla modułu informatycznego:</a:t>
            </a:r>
          </a:p>
          <a:p>
            <a:pPr algn="ctr">
              <a:spcBef>
                <a:spcPts val="0"/>
              </a:spcBef>
            </a:pPr>
            <a:br>
              <a:rPr lang="pl-PL" sz="2800" dirty="0">
                <a:solidFill>
                  <a:srgbClr val="244AA6"/>
                </a:solidFill>
              </a:rPr>
            </a:br>
            <a:r>
              <a:rPr lang="pl-PL" sz="2400" dirty="0">
                <a:hlinkClick r:id="rId4"/>
              </a:rPr>
              <a:t>https://www.econ.umk.pl/panel/wp-content/uploads/Efekty-Zarzadzanie-I-stopie%C5%84.pdf</a:t>
            </a:r>
            <a:r>
              <a:rPr lang="pl-PL" sz="2800" dirty="0">
                <a:solidFill>
                  <a:srgbClr val="244AA6"/>
                </a:solidFill>
              </a:rPr>
              <a:t>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86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711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Oferty pracy? Do wyboru, w różnych branżach…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16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513012" y="889994"/>
            <a:ext cx="11165975" cy="5993643"/>
            <a:chOff x="481092" y="836712"/>
            <a:chExt cx="11165975" cy="5993643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092" y="853802"/>
              <a:ext cx="5555467" cy="5976553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5527" y="836712"/>
              <a:ext cx="5541540" cy="5944706"/>
            </a:xfrm>
            <a:prstGeom prst="rect">
              <a:avLst/>
            </a:prstGeom>
          </p:spPr>
        </p:pic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3B5C0B74-4978-62D1-EDD3-C0027805E21A}"/>
              </a:ext>
            </a:extLst>
          </p:cNvPr>
          <p:cNvSpPr/>
          <p:nvPr/>
        </p:nvSpPr>
        <p:spPr>
          <a:xfrm>
            <a:off x="513012" y="1598063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2FD43C2-3761-D12A-7060-E6E30534887F}"/>
              </a:ext>
            </a:extLst>
          </p:cNvPr>
          <p:cNvGrpSpPr/>
          <p:nvPr/>
        </p:nvGrpSpPr>
        <p:grpSpPr>
          <a:xfrm>
            <a:off x="513012" y="921670"/>
            <a:ext cx="11165975" cy="5870178"/>
            <a:chOff x="513012" y="921669"/>
            <a:chExt cx="11165975" cy="5993643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C1CD862E-49AC-7F05-D99C-439561974465}"/>
                </a:ext>
              </a:extLst>
            </p:cNvPr>
            <p:cNvGrpSpPr/>
            <p:nvPr/>
          </p:nvGrpSpPr>
          <p:grpSpPr>
            <a:xfrm>
              <a:off x="513012" y="921669"/>
              <a:ext cx="11165975" cy="5993643"/>
              <a:chOff x="481092" y="836712"/>
              <a:chExt cx="11165975" cy="5993643"/>
            </a:xfrm>
          </p:grpSpPr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6F41648A-0528-1210-3C90-0DDDA09CE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092" y="853802"/>
                <a:ext cx="5555467" cy="5976553"/>
              </a:xfrm>
              <a:prstGeom prst="rect">
                <a:avLst/>
              </a:prstGeom>
            </p:spPr>
          </p:pic>
          <p:pic>
            <p:nvPicPr>
              <p:cNvPr id="14" name="Obraz 13">
                <a:extLst>
                  <a:ext uri="{FF2B5EF4-FFF2-40B4-BE49-F238E27FC236}">
                    <a16:creationId xmlns:a16="http://schemas.microsoft.com/office/drawing/2014/main" id="{A306B2AD-9B49-1096-27F2-4B53FE916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5527" y="836712"/>
                <a:ext cx="5541540" cy="5944706"/>
              </a:xfrm>
              <a:prstGeom prst="rect">
                <a:avLst/>
              </a:prstGeom>
            </p:spPr>
          </p:pic>
        </p:grp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5EB4F40-FA94-1B9F-54E5-BB78CE15CCD0}"/>
                </a:ext>
              </a:extLst>
            </p:cNvPr>
            <p:cNvSpPr/>
            <p:nvPr/>
          </p:nvSpPr>
          <p:spPr>
            <a:xfrm>
              <a:off x="613900" y="1613900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EDA3C643-4D49-9980-1AFC-29DC78E14512}"/>
                </a:ext>
              </a:extLst>
            </p:cNvPr>
            <p:cNvSpPr/>
            <p:nvPr/>
          </p:nvSpPr>
          <p:spPr>
            <a:xfrm>
              <a:off x="613900" y="2570859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AA9217A-C6E7-D84E-E094-EFF7C2FD5C89}"/>
                </a:ext>
              </a:extLst>
            </p:cNvPr>
            <p:cNvSpPr/>
            <p:nvPr/>
          </p:nvSpPr>
          <p:spPr>
            <a:xfrm>
              <a:off x="613900" y="3527818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C7CD1750-54C3-5AD6-CE96-ACC34CEB987A}"/>
                </a:ext>
              </a:extLst>
            </p:cNvPr>
            <p:cNvSpPr/>
            <p:nvPr/>
          </p:nvSpPr>
          <p:spPr>
            <a:xfrm>
              <a:off x="621770" y="4416410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C91866F4-7730-6E98-FAFF-A7426B826A0F}"/>
                </a:ext>
              </a:extLst>
            </p:cNvPr>
            <p:cNvSpPr/>
            <p:nvPr/>
          </p:nvSpPr>
          <p:spPr>
            <a:xfrm>
              <a:off x="613900" y="5373369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DC7A7E75-D185-3AFB-B7D2-445748E19C2A}"/>
                </a:ext>
              </a:extLst>
            </p:cNvPr>
            <p:cNvSpPr/>
            <p:nvPr/>
          </p:nvSpPr>
          <p:spPr>
            <a:xfrm>
              <a:off x="613900" y="6287983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3" name="Prostokąt 22">
            <a:extLst>
              <a:ext uri="{FF2B5EF4-FFF2-40B4-BE49-F238E27FC236}">
                <a16:creationId xmlns:a16="http://schemas.microsoft.com/office/drawing/2014/main" id="{497BCE97-D026-B3F8-B1F2-54F8F57366ED}"/>
              </a:ext>
            </a:extLst>
          </p:cNvPr>
          <p:cNvSpPr/>
          <p:nvPr/>
        </p:nvSpPr>
        <p:spPr>
          <a:xfrm>
            <a:off x="6096000" y="1598063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9622B19F-42B0-F1ED-0560-7ECEA094C497}"/>
              </a:ext>
            </a:extLst>
          </p:cNvPr>
          <p:cNvSpPr/>
          <p:nvPr/>
        </p:nvSpPr>
        <p:spPr>
          <a:xfrm>
            <a:off x="6227199" y="2544815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23E93691-3A56-83D7-6197-2E17D9C7F830}"/>
              </a:ext>
            </a:extLst>
          </p:cNvPr>
          <p:cNvSpPr/>
          <p:nvPr/>
        </p:nvSpPr>
        <p:spPr>
          <a:xfrm>
            <a:off x="6137447" y="3429000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6C5ABB7A-8DD9-7235-83A3-A0421C687747}"/>
              </a:ext>
            </a:extLst>
          </p:cNvPr>
          <p:cNvSpPr/>
          <p:nvPr/>
        </p:nvSpPr>
        <p:spPr>
          <a:xfrm>
            <a:off x="6219512" y="4321776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FA99643-2266-EE00-FD9D-033962706F14}"/>
              </a:ext>
            </a:extLst>
          </p:cNvPr>
          <p:cNvSpPr/>
          <p:nvPr/>
        </p:nvSpPr>
        <p:spPr>
          <a:xfrm>
            <a:off x="6227199" y="5259318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6CE450-66CF-99AF-4F7E-EB8CFE4D3F87}"/>
              </a:ext>
            </a:extLst>
          </p:cNvPr>
          <p:cNvSpPr/>
          <p:nvPr/>
        </p:nvSpPr>
        <p:spPr>
          <a:xfrm>
            <a:off x="6169367" y="6174006"/>
            <a:ext cx="3012962" cy="136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E93AA5A5-4E28-614B-E5CF-16630E88FF7D}"/>
              </a:ext>
            </a:extLst>
          </p:cNvPr>
          <p:cNvGrpSpPr/>
          <p:nvPr/>
        </p:nvGrpSpPr>
        <p:grpSpPr>
          <a:xfrm>
            <a:off x="513012" y="994642"/>
            <a:ext cx="11165975" cy="5870178"/>
            <a:chOff x="513012" y="947308"/>
            <a:chExt cx="11165975" cy="5870178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96286556-327C-A9FC-5975-3EA7834F9785}"/>
                </a:ext>
              </a:extLst>
            </p:cNvPr>
            <p:cNvGrpSpPr/>
            <p:nvPr/>
          </p:nvGrpSpPr>
          <p:grpSpPr>
            <a:xfrm>
              <a:off x="513012" y="947308"/>
              <a:ext cx="11165975" cy="5870178"/>
              <a:chOff x="513012" y="921669"/>
              <a:chExt cx="11165975" cy="5993643"/>
            </a:xfrm>
          </p:grpSpPr>
          <p:grpSp>
            <p:nvGrpSpPr>
              <p:cNvPr id="30" name="Grupa 29">
                <a:extLst>
                  <a:ext uri="{FF2B5EF4-FFF2-40B4-BE49-F238E27FC236}">
                    <a16:creationId xmlns:a16="http://schemas.microsoft.com/office/drawing/2014/main" id="{42CEA02C-31C4-D45E-E3E3-1BF50A009D11}"/>
                  </a:ext>
                </a:extLst>
              </p:cNvPr>
              <p:cNvGrpSpPr/>
              <p:nvPr/>
            </p:nvGrpSpPr>
            <p:grpSpPr>
              <a:xfrm>
                <a:off x="513012" y="921669"/>
                <a:ext cx="11165975" cy="5993643"/>
                <a:chOff x="481092" y="836712"/>
                <a:chExt cx="11165975" cy="5993643"/>
              </a:xfrm>
            </p:grpSpPr>
            <p:pic>
              <p:nvPicPr>
                <p:cNvPr id="37" name="Obraz 36">
                  <a:extLst>
                    <a:ext uri="{FF2B5EF4-FFF2-40B4-BE49-F238E27FC236}">
                      <a16:creationId xmlns:a16="http://schemas.microsoft.com/office/drawing/2014/main" id="{90EED7E1-FD0B-A0EA-608B-02EDF52525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1092" y="853802"/>
                  <a:ext cx="5555467" cy="5976553"/>
                </a:xfrm>
                <a:prstGeom prst="rect">
                  <a:avLst/>
                </a:prstGeom>
              </p:spPr>
            </p:pic>
            <p:pic>
              <p:nvPicPr>
                <p:cNvPr id="38" name="Obraz 37">
                  <a:extLst>
                    <a:ext uri="{FF2B5EF4-FFF2-40B4-BE49-F238E27FC236}">
                      <a16:creationId xmlns:a16="http://schemas.microsoft.com/office/drawing/2014/main" id="{E4246107-56A3-902F-732E-D8134F43D4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5527" y="836712"/>
                  <a:ext cx="5541540" cy="5944706"/>
                </a:xfrm>
                <a:prstGeom prst="rect">
                  <a:avLst/>
                </a:prstGeom>
              </p:spPr>
            </p:pic>
          </p:grpSp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46BA55EF-A808-1A7A-DE56-4EABB85B72BC}"/>
                  </a:ext>
                </a:extLst>
              </p:cNvPr>
              <p:cNvSpPr/>
              <p:nvPr/>
            </p:nvSpPr>
            <p:spPr>
              <a:xfrm>
                <a:off x="613900" y="1613900"/>
                <a:ext cx="3012962" cy="136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0E04573E-4CFD-DE5E-DD4A-F2DD2E34F75B}"/>
                  </a:ext>
                </a:extLst>
              </p:cNvPr>
              <p:cNvSpPr/>
              <p:nvPr/>
            </p:nvSpPr>
            <p:spPr>
              <a:xfrm>
                <a:off x="613900" y="2570859"/>
                <a:ext cx="3012962" cy="136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40037D63-86F7-F418-A8D6-31A9EE1A2277}"/>
                  </a:ext>
                </a:extLst>
              </p:cNvPr>
              <p:cNvSpPr/>
              <p:nvPr/>
            </p:nvSpPr>
            <p:spPr>
              <a:xfrm>
                <a:off x="613900" y="3527818"/>
                <a:ext cx="3012962" cy="136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14732BCB-072F-E441-F889-139DAC879611}"/>
                  </a:ext>
                </a:extLst>
              </p:cNvPr>
              <p:cNvSpPr/>
              <p:nvPr/>
            </p:nvSpPr>
            <p:spPr>
              <a:xfrm>
                <a:off x="621770" y="4416410"/>
                <a:ext cx="3012962" cy="136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id="{B79A29E9-5403-E50E-5C33-5E366AFAAF70}"/>
                  </a:ext>
                </a:extLst>
              </p:cNvPr>
              <p:cNvSpPr/>
              <p:nvPr/>
            </p:nvSpPr>
            <p:spPr>
              <a:xfrm>
                <a:off x="613900" y="5373369"/>
                <a:ext cx="3012962" cy="136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873ED99E-73B4-D403-3D3A-3AAEA97F38C6}"/>
                  </a:ext>
                </a:extLst>
              </p:cNvPr>
              <p:cNvSpPr/>
              <p:nvPr/>
            </p:nvSpPr>
            <p:spPr>
              <a:xfrm>
                <a:off x="613900" y="6287983"/>
                <a:ext cx="3012962" cy="136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5397351D-7918-2170-2BE1-DC76DBC83EFF}"/>
                </a:ext>
              </a:extLst>
            </p:cNvPr>
            <p:cNvSpPr/>
            <p:nvPr/>
          </p:nvSpPr>
          <p:spPr>
            <a:xfrm>
              <a:off x="6096000" y="1623701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9424FBB5-4258-0D54-3199-88CC96C6C875}"/>
                </a:ext>
              </a:extLst>
            </p:cNvPr>
            <p:cNvSpPr/>
            <p:nvPr/>
          </p:nvSpPr>
          <p:spPr>
            <a:xfrm>
              <a:off x="6227199" y="2570453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BBACCB5C-A8DE-1970-E9CC-48DECA34D06D}"/>
                </a:ext>
              </a:extLst>
            </p:cNvPr>
            <p:cNvSpPr/>
            <p:nvPr/>
          </p:nvSpPr>
          <p:spPr>
            <a:xfrm>
              <a:off x="6137447" y="3454638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E49E106F-D000-5B66-A2CF-A63D44612036}"/>
                </a:ext>
              </a:extLst>
            </p:cNvPr>
            <p:cNvSpPr/>
            <p:nvPr/>
          </p:nvSpPr>
          <p:spPr>
            <a:xfrm>
              <a:off x="6219512" y="4347414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0CAC3032-7420-AE1E-9016-0F0F42C62D46}"/>
                </a:ext>
              </a:extLst>
            </p:cNvPr>
            <p:cNvSpPr/>
            <p:nvPr/>
          </p:nvSpPr>
          <p:spPr>
            <a:xfrm>
              <a:off x="6227199" y="5284956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EA09FC77-CA38-3C20-6F2F-9BB8FB4172AD}"/>
                </a:ext>
              </a:extLst>
            </p:cNvPr>
            <p:cNvSpPr/>
            <p:nvPr/>
          </p:nvSpPr>
          <p:spPr>
            <a:xfrm>
              <a:off x="6169367" y="6199644"/>
              <a:ext cx="3012962" cy="136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80376" y="163002"/>
            <a:ext cx="2428892" cy="1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99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Przykładowa oferta z </a:t>
            </a:r>
            <a:r>
              <a:rPr lang="pl-PL" sz="28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pracuj.pl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: analityk danych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17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2464400" y="1010590"/>
            <a:ext cx="6122039" cy="5780503"/>
            <a:chOff x="2464400" y="1010590"/>
            <a:chExt cx="6122039" cy="5780503"/>
          </a:xfrm>
        </p:grpSpPr>
        <p:pic>
          <p:nvPicPr>
            <p:cNvPr id="9" name="Obraz 8" descr="Obraz zawierający zrzut ekranu&#10;&#10;Opis wygenerowany automatycznie">
              <a:extLst>
                <a:ext uri="{FF2B5EF4-FFF2-40B4-BE49-F238E27FC236}">
                  <a16:creationId xmlns:a16="http://schemas.microsoft.com/office/drawing/2014/main" id="{EF8AB5B5-4DD1-1840-861C-6B2F5404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00" y="1010590"/>
              <a:ext cx="6122039" cy="5780503"/>
            </a:xfrm>
            <a:prstGeom prst="rect">
              <a:avLst/>
            </a:prstGeom>
          </p:spPr>
        </p:pic>
        <p:sp>
          <p:nvSpPr>
            <p:cNvPr id="10" name="Prostokąt 9"/>
            <p:cNvSpPr/>
            <p:nvPr/>
          </p:nvSpPr>
          <p:spPr>
            <a:xfrm>
              <a:off x="5107459" y="1713470"/>
              <a:ext cx="1021492" cy="181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1187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7444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Przykładowa oferta z </a:t>
            </a:r>
            <a:r>
              <a:rPr lang="pl-PL" sz="28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pracuj.pl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: analityk finansowy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EDEF24A9-2766-CD4D-8AA1-E257FAEFC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45" y="978515"/>
            <a:ext cx="7214807" cy="5737681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08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7719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Przykładowa oferta z </a:t>
            </a:r>
            <a:r>
              <a:rPr lang="pl-PL" sz="28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pracuj.pl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: kierownik projektów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11" name="Obraz 10" descr="Obraz zawierający zrzut ekranu, komputer&#10;&#10;Opis wygenerowany automatycznie">
            <a:extLst>
              <a:ext uri="{FF2B5EF4-FFF2-40B4-BE49-F238E27FC236}">
                <a16:creationId xmlns:a16="http://schemas.microsoft.com/office/drawing/2014/main" id="{080C823C-4D60-814D-B7B7-C266A65A0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07" y="979564"/>
            <a:ext cx="6305478" cy="5838079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21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852514" y="1543214"/>
            <a:ext cx="11056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6"/>
                </a:solidFill>
              </a:rPr>
              <a:t>Zapewne</a:t>
            </a:r>
            <a:r>
              <a:rPr lang="pl-PL" sz="2800" dirty="0">
                <a:solidFill>
                  <a:srgbClr val="244AA5"/>
                </a:solidFill>
              </a:rPr>
              <a:t> zadajesz sobie teraz pytanie: „Do czego potrzebna jest mi informatyka skoro podjąłem studia na kierunku Zarządzanie? Gdybym chciał uczyć się informatyki rozpocząłbym studia na zupełnie innym wydziale.”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Tak postawione pytanie jest błędne </a:t>
            </a:r>
            <a:r>
              <a:rPr lang="pl-PL" sz="2800" dirty="0">
                <a:solidFill>
                  <a:srgbClr val="244AA5"/>
                </a:solidFill>
                <a:sym typeface="Wingdings" pitchFamily="2" charset="2"/>
              </a:rPr>
              <a:t> </a:t>
            </a:r>
          </a:p>
          <a:p>
            <a:endParaRPr lang="pl-PL" sz="2800" dirty="0">
              <a:solidFill>
                <a:srgbClr val="244AA5"/>
              </a:solidFill>
              <a:sym typeface="Wingdings" pitchFamily="2" charset="2"/>
            </a:endParaRPr>
          </a:p>
          <a:p>
            <a:r>
              <a:rPr lang="pl-PL" sz="2800" dirty="0">
                <a:solidFill>
                  <a:srgbClr val="244AA5"/>
                </a:solidFill>
                <a:sym typeface="Wingdings" pitchFamily="2" charset="2"/>
              </a:rPr>
              <a:t>Odwróćmy je zatem i zapytajmy inaczej: „</a:t>
            </a:r>
            <a:r>
              <a:rPr lang="pl-PL" sz="2800" dirty="0">
                <a:solidFill>
                  <a:srgbClr val="244AA5"/>
                </a:solidFill>
              </a:rPr>
              <a:t>Czy w dzisiejszym świecie możliwe jest </a:t>
            </a:r>
            <a:r>
              <a:rPr lang="pl-PL" sz="2800" u="sng" dirty="0">
                <a:solidFill>
                  <a:srgbClr val="244AA5"/>
                </a:solidFill>
              </a:rPr>
              <a:t>zarządzanie czymkolwiek </a:t>
            </a:r>
            <a:r>
              <a:rPr lang="pl-PL" sz="2800" dirty="0">
                <a:solidFill>
                  <a:srgbClr val="244AA5"/>
                </a:solidFill>
              </a:rPr>
              <a:t>bez użycia technologii cyfrowych…a więc właśnie informatyki?”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722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735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..oraz szereg innych związanych z analizą danych..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20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75F8C78-5F89-E8B5-B70D-AC0F4DA44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39" y="1353318"/>
            <a:ext cx="5071602" cy="159900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630371D-387D-A423-2AF9-2EA69DEDE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9" y="3684453"/>
            <a:ext cx="5071602" cy="164959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DF9AD94-69D8-21F1-0B20-C794A5C4E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065" y="1242306"/>
            <a:ext cx="5516578" cy="169589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C7DC62C1-8F65-E156-7F03-22719EF7E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926" y="3803043"/>
            <a:ext cx="5641652" cy="15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300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„</a:t>
            </a:r>
            <a:r>
              <a:rPr lang="pl-PL" sz="28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Last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but not </a:t>
            </a:r>
            <a:r>
              <a:rPr lang="pl-PL" sz="2800" dirty="0" err="1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least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”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3042777" y="2427162"/>
            <a:ext cx="622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244AA5"/>
                </a:solidFill>
              </a:rPr>
              <a:t>moduł informatyczny = teoria + praktyka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DD6CB0-12DA-4D5E-BE72-B8B22A84C288}"/>
              </a:ext>
            </a:extLst>
          </p:cNvPr>
          <p:cNvSpPr txBox="1"/>
          <p:nvPr/>
        </p:nvSpPr>
        <p:spPr>
          <a:xfrm>
            <a:off x="739535" y="3721007"/>
            <a:ext cx="110841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244AA5"/>
                </a:solidFill>
              </a:rPr>
              <a:t>Teoria</a:t>
            </a:r>
            <a:r>
              <a:rPr lang="pl-PL" sz="2800" dirty="0">
                <a:solidFill>
                  <a:srgbClr val="244AA5"/>
                </a:solidFill>
              </a:rPr>
              <a:t> – ogólna wiedza z zakresu zarządzania oraz przetwarzania danych</a:t>
            </a:r>
          </a:p>
          <a:p>
            <a:r>
              <a:rPr lang="pl-PL" sz="2800" b="1" dirty="0">
                <a:solidFill>
                  <a:srgbClr val="244AA5"/>
                </a:solidFill>
              </a:rPr>
              <a:t>Praktyka</a:t>
            </a:r>
            <a:r>
              <a:rPr lang="pl-PL" sz="2800" dirty="0">
                <a:solidFill>
                  <a:srgbClr val="244AA5"/>
                </a:solidFill>
              </a:rPr>
              <a:t> – od początku równoległa praca w laboratorium komputerowym, </a:t>
            </a:r>
            <a:br>
              <a:rPr lang="pl-PL" sz="2800" dirty="0">
                <a:solidFill>
                  <a:srgbClr val="244AA5"/>
                </a:solidFill>
              </a:rPr>
            </a:br>
            <a:r>
              <a:rPr lang="pl-PL" sz="2800" dirty="0">
                <a:solidFill>
                  <a:srgbClr val="244AA5"/>
                </a:solidFill>
              </a:rPr>
              <a:t>z wykorzystaniem specjalistycznych narzędzi informatycznych, które będzie</a:t>
            </a:r>
            <a:br>
              <a:rPr lang="pl-PL" sz="2800" dirty="0">
                <a:solidFill>
                  <a:srgbClr val="244AA5"/>
                </a:solidFill>
              </a:rPr>
            </a:br>
            <a:r>
              <a:rPr lang="pl-PL" sz="2800" dirty="0">
                <a:solidFill>
                  <a:srgbClr val="244AA5"/>
                </a:solidFill>
              </a:rPr>
              <a:t>można spotkać w późniejszej pracy zawodowej – tym samym, dzięki licznym</a:t>
            </a:r>
            <a:br>
              <a:rPr lang="pl-PL" sz="2800" dirty="0">
                <a:solidFill>
                  <a:srgbClr val="244AA5"/>
                </a:solidFill>
              </a:rPr>
            </a:br>
            <a:r>
              <a:rPr lang="pl-PL" sz="2800" dirty="0">
                <a:solidFill>
                  <a:srgbClr val="244AA5"/>
                </a:solidFill>
              </a:rPr>
              <a:t>ćwiczeniom przy komputerze lepiej przyswoisz sobie podstawy teoretyczne.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15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4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Będziesz w dobrych rękach 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  <a:sym typeface="Wingdings" pitchFamily="2" charset="2"/>
              </a:rPr>
              <a:t></a:t>
            </a:r>
            <a:endParaRPr lang="pl-PL" sz="28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9309288-E346-EB44-B9D2-CAE9B5486B19}"/>
              </a:ext>
            </a:extLst>
          </p:cNvPr>
          <p:cNvSpPr txBox="1"/>
          <p:nvPr/>
        </p:nvSpPr>
        <p:spPr>
          <a:xfrm>
            <a:off x="852514" y="2736502"/>
            <a:ext cx="1105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l-PL" sz="2800" b="1" dirty="0">
                <a:solidFill>
                  <a:srgbClr val="244AA6"/>
                </a:solidFill>
              </a:rPr>
              <a:t>Opiekę merytoryczną nad modułem sprawuje: </a:t>
            </a:r>
          </a:p>
          <a:p>
            <a:pPr algn="ctr">
              <a:spcBef>
                <a:spcPts val="0"/>
              </a:spcBef>
            </a:pPr>
            <a:br>
              <a:rPr lang="pl-PL" sz="2800" dirty="0">
                <a:solidFill>
                  <a:srgbClr val="244AA6"/>
                </a:solidFill>
              </a:rPr>
            </a:br>
            <a:r>
              <a:rPr lang="pl-PL" sz="2800" dirty="0">
                <a:solidFill>
                  <a:srgbClr val="244AA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Katedra Zastosowań Informatyki i Matematyki w Ekonomii</a:t>
            </a:r>
            <a:r>
              <a:rPr lang="pl-PL" sz="2800" dirty="0">
                <a:solidFill>
                  <a:srgbClr val="244AA6"/>
                </a:solidFill>
              </a:rPr>
              <a:t>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7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4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Będziesz w dobrych rękach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  <a:sym typeface="Wingdings" pitchFamily="2" charset="2"/>
              </a:rPr>
              <a:t>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54471D3-544F-8B4D-A6FE-CA4F43D090EB}"/>
              </a:ext>
            </a:extLst>
          </p:cNvPr>
          <p:cNvSpPr txBox="1">
            <a:spLocks/>
          </p:cNvSpPr>
          <p:nvPr/>
        </p:nvSpPr>
        <p:spPr>
          <a:xfrm>
            <a:off x="469898" y="1544725"/>
            <a:ext cx="9010478" cy="4482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Uruchomienie nowych studiów podyplomowych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Science w biznesie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(wspólnie z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 Polska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Wydziałem Matematyki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Informatyki UMK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Afiliacja w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 University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Alliances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dostęp dla studentów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pracowników do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pełnoskalowego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systemu klasy ERP z klientem GBI, bezpłatny dostęp dla pracowników do ogromnego repozytorium wiedzy SAP Learning Hub.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Uruchomienie programu certyfikatów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 Student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Recognition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Awards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 absolwentów specjalności Informatyka w biznesie.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Opieka i administracja afiliacji Wydziału w programie Microsoft Corporation -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Premium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Utworzenie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Koła Naukowego Data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Explorers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244A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244A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0BC0BD-C477-3744-A4ED-E0EAA217B3A0}"/>
              </a:ext>
            </a:extLst>
          </p:cNvPr>
          <p:cNvSpPr txBox="1">
            <a:spLocks/>
          </p:cNvSpPr>
          <p:nvPr/>
        </p:nvSpPr>
        <p:spPr>
          <a:xfrm>
            <a:off x="469898" y="979564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9005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Osiągnięcia dydaktyczne Katedry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005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8" descr="https://www.econ.umk.pl/panel/wp-content/uploads/microsoft-imagine-300x250-v2-300x250.jpg">
            <a:extLst>
              <a:ext uri="{FF2B5EF4-FFF2-40B4-BE49-F238E27FC236}">
                <a16:creationId xmlns:a16="http://schemas.microsoft.com/office/drawing/2014/main" id="{99118E18-E99F-B945-94B1-764C3A08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4195447"/>
            <a:ext cx="1477609" cy="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50D75BA-4884-8B49-961B-6F2DDE880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160494"/>
            <a:ext cx="1463934" cy="7813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7E02A15-C0D4-AC47-9F0C-22B5011BE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12" y="5268618"/>
            <a:ext cx="1504928" cy="6270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141AA0D-252E-0F45-AD97-B2175012FC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235332"/>
            <a:ext cx="1463934" cy="742152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8EA90-0FAF-4757-BCE1-80AB6B9A067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2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4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Będziesz w dobrych rękach 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  <a:sym typeface="Wingdings" pitchFamily="2" charset="2"/>
              </a:rPr>
              <a:t></a:t>
            </a:r>
            <a:endParaRPr lang="pl-PL" sz="28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54471D3-544F-8B4D-A6FE-CA4F43D090EB}"/>
              </a:ext>
            </a:extLst>
          </p:cNvPr>
          <p:cNvSpPr txBox="1">
            <a:spLocks/>
          </p:cNvSpPr>
          <p:nvPr/>
        </p:nvSpPr>
        <p:spPr>
          <a:xfrm>
            <a:off x="469898" y="1549742"/>
            <a:ext cx="9010478" cy="4804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en-US" sz="2400" dirty="0" err="1">
                <a:solidFill>
                  <a:srgbClr val="244AA6"/>
                </a:solidFill>
              </a:rPr>
              <a:t>Współprac</a:t>
            </a:r>
            <a:r>
              <a:rPr lang="pl-PL" sz="2400" dirty="0">
                <a:solidFill>
                  <a:srgbClr val="244AA6"/>
                </a:solidFill>
              </a:rPr>
              <a:t>a </a:t>
            </a:r>
            <a:r>
              <a:rPr lang="en-US" sz="2400" dirty="0">
                <a:solidFill>
                  <a:srgbClr val="244AA6"/>
                </a:solidFill>
              </a:rPr>
              <a:t>z </a:t>
            </a:r>
            <a:r>
              <a:rPr lang="en-US" sz="2400" b="1" dirty="0">
                <a:solidFill>
                  <a:srgbClr val="244AA6"/>
                </a:solidFill>
              </a:rPr>
              <a:t>Technology Evaluation Centers Inc </a:t>
            </a:r>
            <a:r>
              <a:rPr lang="en-US" sz="2400" dirty="0">
                <a:solidFill>
                  <a:srgbClr val="244AA6"/>
                </a:solidFill>
              </a:rPr>
              <a:t>(</a:t>
            </a:r>
            <a:r>
              <a:rPr lang="en-US" sz="2400" dirty="0" err="1">
                <a:solidFill>
                  <a:srgbClr val="244AA6"/>
                </a:solidFill>
              </a:rPr>
              <a:t>umowa</a:t>
            </a:r>
            <a:r>
              <a:rPr lang="en-US" sz="2400" dirty="0">
                <a:solidFill>
                  <a:srgbClr val="244AA6"/>
                </a:solidFill>
              </a:rPr>
              <a:t> </a:t>
            </a:r>
            <a:r>
              <a:rPr lang="en-US" sz="2400" dirty="0" err="1">
                <a:solidFill>
                  <a:srgbClr val="244AA6"/>
                </a:solidFill>
              </a:rPr>
              <a:t>partnerska</a:t>
            </a:r>
            <a:r>
              <a:rPr lang="en-US" sz="2400" dirty="0">
                <a:solidFill>
                  <a:srgbClr val="244AA6"/>
                </a:solidFill>
              </a:rPr>
              <a:t>) </a:t>
            </a:r>
            <a:r>
              <a:rPr lang="en-US" sz="2400" dirty="0" err="1">
                <a:solidFill>
                  <a:srgbClr val="244AA6"/>
                </a:solidFill>
              </a:rPr>
              <a:t>oraz</a:t>
            </a:r>
            <a:r>
              <a:rPr lang="en-US" sz="2400" dirty="0">
                <a:solidFill>
                  <a:srgbClr val="244AA6"/>
                </a:solidFill>
              </a:rPr>
              <a:t> </a:t>
            </a:r>
            <a:r>
              <a:rPr lang="en-US" sz="2400" dirty="0" err="1">
                <a:solidFill>
                  <a:srgbClr val="244AA6"/>
                </a:solidFill>
              </a:rPr>
              <a:t>firmą</a:t>
            </a:r>
            <a:r>
              <a:rPr lang="en-US" sz="2400" dirty="0">
                <a:solidFill>
                  <a:srgbClr val="244AA6"/>
                </a:solidFill>
              </a:rPr>
              <a:t> </a:t>
            </a:r>
            <a:r>
              <a:rPr lang="en-US" sz="2400" b="1" dirty="0" err="1">
                <a:solidFill>
                  <a:srgbClr val="244AA6"/>
                </a:solidFill>
              </a:rPr>
              <a:t>Signavio</a:t>
            </a:r>
            <a:r>
              <a:rPr lang="en-US" sz="2400" dirty="0">
                <a:solidFill>
                  <a:srgbClr val="244AA6"/>
                </a:solidFill>
              </a:rPr>
              <a:t> (BPM Academic Initiative). </a:t>
            </a:r>
            <a:endParaRPr lang="pl-PL" sz="2400" dirty="0">
              <a:solidFill>
                <a:srgbClr val="244AA6"/>
              </a:solidFill>
            </a:endParaRPr>
          </a:p>
          <a:p>
            <a:pPr marL="284400" lvl="0"/>
            <a:r>
              <a:rPr lang="pl-PL" sz="2400" dirty="0">
                <a:solidFill>
                  <a:srgbClr val="244AA6"/>
                </a:solidFill>
              </a:rPr>
              <a:t>W ramach współpracy z TEC Wydział (i UMK) posiada afiliację w The TEC University Program oraz bezpłatny dostęp do narzędzi IT (analityka porównawcza systemów transakcyjnych) i materiałów dydaktycznych. </a:t>
            </a:r>
          </a:p>
          <a:p>
            <a:pPr marL="284400" lvl="0"/>
            <a:r>
              <a:rPr lang="pl-PL" sz="2400" dirty="0">
                <a:solidFill>
                  <a:srgbClr val="244AA6"/>
                </a:solidFill>
              </a:rPr>
              <a:t>W ramach współpracy z </a:t>
            </a:r>
            <a:r>
              <a:rPr lang="pl-PL" sz="2400" dirty="0" err="1">
                <a:solidFill>
                  <a:srgbClr val="244AA6"/>
                </a:solidFill>
              </a:rPr>
              <a:t>Signavio</a:t>
            </a:r>
            <a:r>
              <a:rPr lang="pl-PL" sz="2400" dirty="0">
                <a:solidFill>
                  <a:srgbClr val="244AA6"/>
                </a:solidFill>
              </a:rPr>
              <a:t> studenci mają bezpłatny dostęp do platformy </a:t>
            </a:r>
            <a:r>
              <a:rPr lang="pl-PL" sz="2400" dirty="0" err="1">
                <a:solidFill>
                  <a:srgbClr val="244AA6"/>
                </a:solidFill>
              </a:rPr>
              <a:t>Signavio</a:t>
            </a:r>
            <a:r>
              <a:rPr lang="pl-PL" sz="2400" dirty="0">
                <a:solidFill>
                  <a:srgbClr val="244AA6"/>
                </a:solidFill>
              </a:rPr>
              <a:t> (przeznaczenie – modelowanie procesów i map procesów biznesowych w notacji BPMN, UML i innych).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Organizacja wykładów otwartych dla studentów </a:t>
            </a:r>
            <a:r>
              <a:rPr lang="pl-PL" sz="2400" dirty="0" err="1">
                <a:solidFill>
                  <a:srgbClr val="244AA6"/>
                </a:solidFill>
              </a:rPr>
              <a:t>WNEiZ</a:t>
            </a:r>
            <a:r>
              <a:rPr lang="pl-PL" sz="2400" dirty="0">
                <a:solidFill>
                  <a:srgbClr val="244AA6"/>
                </a:solidFill>
              </a:rPr>
              <a:t> prowadzonych przez przedstawicieli przedsiębiorstw z branży IT (np. </a:t>
            </a:r>
            <a:r>
              <a:rPr lang="pl-PL" sz="2400" b="1" dirty="0">
                <a:solidFill>
                  <a:srgbClr val="244AA6"/>
                </a:solidFill>
              </a:rPr>
              <a:t>Atos, </a:t>
            </a:r>
            <a:r>
              <a:rPr lang="pl-PL" sz="2400" b="1" dirty="0" err="1">
                <a:solidFill>
                  <a:srgbClr val="244AA6"/>
                </a:solidFill>
              </a:rPr>
              <a:t>Vivid</a:t>
            </a:r>
            <a:r>
              <a:rPr lang="pl-PL" sz="2400" b="1" dirty="0">
                <a:solidFill>
                  <a:srgbClr val="244AA6"/>
                </a:solidFill>
              </a:rPr>
              <a:t> Games</a:t>
            </a:r>
            <a:r>
              <a:rPr lang="pl-PL" sz="2400" dirty="0">
                <a:solidFill>
                  <a:srgbClr val="244AA6"/>
                </a:solidFill>
              </a:rPr>
              <a:t>).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Organizacja warsztatów dla studentów z narzędzi Business </a:t>
            </a:r>
            <a:r>
              <a:rPr lang="pl-PL" sz="2400" dirty="0" err="1">
                <a:solidFill>
                  <a:srgbClr val="244AA6"/>
                </a:solidFill>
              </a:rPr>
              <a:t>Intelligence</a:t>
            </a:r>
            <a:r>
              <a:rPr lang="pl-PL" sz="2400" dirty="0">
                <a:solidFill>
                  <a:srgbClr val="244AA6"/>
                </a:solidFill>
              </a:rPr>
              <a:t> wraz z firmą Data </a:t>
            </a:r>
            <a:r>
              <a:rPr lang="pl-PL" sz="2400" dirty="0" err="1">
                <a:solidFill>
                  <a:srgbClr val="244AA6"/>
                </a:solidFill>
              </a:rPr>
              <a:t>Wizards</a:t>
            </a:r>
            <a:r>
              <a:rPr lang="pl-PL" sz="2400" dirty="0">
                <a:solidFill>
                  <a:srgbClr val="244AA6"/>
                </a:solidFill>
              </a:rPr>
              <a:t>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5F5FEB4-07BB-9A4C-9DBC-9A43977A5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29838" r="1" b="28651"/>
          <a:stretch/>
        </p:blipFill>
        <p:spPr>
          <a:xfrm>
            <a:off x="9840416" y="1230219"/>
            <a:ext cx="1553053" cy="64531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A61361F-7576-954D-B6FA-6DCE1491F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75" y="2022370"/>
            <a:ext cx="2256493" cy="97440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7940129-ED20-514A-A42F-B40D988C9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79" y="4227319"/>
            <a:ext cx="1062186" cy="106218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54555B4-1001-8047-A321-5B9B02DFF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78" y="3103712"/>
            <a:ext cx="969887" cy="969887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24</a:t>
            </a:fld>
            <a:endParaRPr lang="pl-PL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99995FC-C2A8-0B88-5157-2BD9AE5B80F5}"/>
              </a:ext>
            </a:extLst>
          </p:cNvPr>
          <p:cNvSpPr txBox="1">
            <a:spLocks/>
          </p:cNvSpPr>
          <p:nvPr/>
        </p:nvSpPr>
        <p:spPr>
          <a:xfrm>
            <a:off x="469898" y="979564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rgbClr val="90057D"/>
                </a:solidFill>
              </a:rPr>
              <a:t>Osiągnięcia dydaktyczne Katedry</a:t>
            </a:r>
            <a:endParaRPr lang="en-US" sz="2800" b="1" dirty="0">
              <a:solidFill>
                <a:srgbClr val="90057D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8A35A08-616D-3040-C2C9-0710966D34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545" y="5543288"/>
            <a:ext cx="2676551" cy="5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3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4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Będziesz w dobrych rękach 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  <a:sym typeface="Wingdings" pitchFamily="2" charset="2"/>
              </a:rPr>
              <a:t></a:t>
            </a:r>
            <a:endParaRPr lang="pl-PL" sz="28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54471D3-544F-8B4D-A6FE-CA4F43D090EB}"/>
              </a:ext>
            </a:extLst>
          </p:cNvPr>
          <p:cNvSpPr txBox="1">
            <a:spLocks/>
          </p:cNvSpPr>
          <p:nvPr/>
        </p:nvSpPr>
        <p:spPr>
          <a:xfrm>
            <a:off x="469897" y="1543596"/>
            <a:ext cx="11060464" cy="357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Wioleta Zgliczyńska - II miejsce w kategorii najlepsza praca magisterska w konkursie pod patronatem Prezesa GUS na najlepszą pracę magisterską i doktorską z zakresu statystyki, obronione w roku akademickim 2017/2018. 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Mateusz Żukowski i Marcin Stawarz - II miejsce w ogólnopolskim konkursie </a:t>
            </a:r>
            <a:r>
              <a:rPr lang="pl-PL" sz="2400" dirty="0" err="1">
                <a:solidFill>
                  <a:srgbClr val="244AA6"/>
                </a:solidFill>
              </a:rPr>
              <a:t>Lion's</a:t>
            </a:r>
            <a:r>
              <a:rPr lang="pl-PL" sz="2400" dirty="0">
                <a:solidFill>
                  <a:srgbClr val="244AA6"/>
                </a:solidFill>
              </a:rPr>
              <a:t> Den </a:t>
            </a:r>
            <a:r>
              <a:rPr lang="pl-PL" sz="2400" dirty="0" err="1">
                <a:solidFill>
                  <a:srgbClr val="244AA6"/>
                </a:solidFill>
              </a:rPr>
              <a:t>Risk</a:t>
            </a:r>
            <a:r>
              <a:rPr lang="pl-PL" sz="2400" dirty="0">
                <a:solidFill>
                  <a:srgbClr val="244AA6"/>
                </a:solidFill>
              </a:rPr>
              <a:t> </a:t>
            </a:r>
            <a:r>
              <a:rPr lang="pl-PL" sz="2400" dirty="0" err="1">
                <a:solidFill>
                  <a:srgbClr val="244AA6"/>
                </a:solidFill>
              </a:rPr>
              <a:t>Modelling</a:t>
            </a:r>
            <a:r>
              <a:rPr lang="pl-PL" sz="2400" dirty="0">
                <a:solidFill>
                  <a:srgbClr val="244AA6"/>
                </a:solidFill>
              </a:rPr>
              <a:t> Challenge 2019 (zorganizowanym przez ING Bank Śląski oraz ING Tech Poland) za przeprowadzenie optymalizacji portfela kredytowego banku z zastosowaniem metod uczenia maszynowego.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Mateusz Żukowski – uzyskanie w trakcie studiów prestiżowej licencji doradcy inwestycyjnego.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Dawid </a:t>
            </a:r>
            <a:r>
              <a:rPr lang="pl-PL" sz="2400" dirty="0" err="1">
                <a:solidFill>
                  <a:srgbClr val="244AA6"/>
                </a:solidFill>
              </a:rPr>
              <a:t>Megger</a:t>
            </a:r>
            <a:r>
              <a:rPr lang="pl-PL" sz="2400" dirty="0">
                <a:solidFill>
                  <a:srgbClr val="244AA6"/>
                </a:solidFill>
              </a:rPr>
              <a:t> – pierwsze miejsce w wydziałowym konkursie na najlepsze prace magisterskie obronione w roku akademickim 2018/2019. </a:t>
            </a:r>
          </a:p>
          <a:p>
            <a:endParaRPr lang="pl-PL" u="sng" dirty="0">
              <a:solidFill>
                <a:srgbClr val="244AA6"/>
              </a:solidFill>
            </a:endParaRPr>
          </a:p>
          <a:p>
            <a:pPr lvl="0"/>
            <a:endParaRPr lang="pl-PL" sz="2400" dirty="0">
              <a:solidFill>
                <a:srgbClr val="244AA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25</a:t>
            </a:fld>
            <a:endParaRPr lang="pl-PL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DA50B5-DFF0-A4F1-C766-DCF3420483D4}"/>
              </a:ext>
            </a:extLst>
          </p:cNvPr>
          <p:cNvSpPr txBox="1">
            <a:spLocks/>
          </p:cNvSpPr>
          <p:nvPr/>
        </p:nvSpPr>
        <p:spPr>
          <a:xfrm>
            <a:off x="469898" y="979564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rgbClr val="90057D"/>
                </a:solidFill>
              </a:rPr>
              <a:t>Osiągnięcia naszych studentów</a:t>
            </a:r>
            <a:endParaRPr lang="en-US" sz="2800" b="1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40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4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Będziesz w dobrych rękach 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  <a:sym typeface="Wingdings" pitchFamily="2" charset="2"/>
              </a:rPr>
              <a:t></a:t>
            </a:r>
            <a:endParaRPr lang="pl-PL" sz="28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54471D3-544F-8B4D-A6FE-CA4F43D090EB}"/>
              </a:ext>
            </a:extLst>
          </p:cNvPr>
          <p:cNvSpPr txBox="1">
            <a:spLocks/>
          </p:cNvSpPr>
          <p:nvPr/>
        </p:nvSpPr>
        <p:spPr>
          <a:xfrm>
            <a:off x="469897" y="1534265"/>
            <a:ext cx="11060464" cy="357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Maj 2022 - Zespół studentów Wydziału Nauk Ekonomicznych i Zarządzania, w składzie: Weronika </a:t>
            </a:r>
            <a:r>
              <a:rPr lang="pl-PL" sz="2400" dirty="0" err="1">
                <a:solidFill>
                  <a:srgbClr val="244AA6"/>
                </a:solidFill>
              </a:rPr>
              <a:t>Człapińska</a:t>
            </a:r>
            <a:r>
              <a:rPr lang="pl-PL" sz="2400" dirty="0">
                <a:solidFill>
                  <a:srgbClr val="244AA6"/>
                </a:solidFill>
              </a:rPr>
              <a:t>, Sebastian Smoliński, Mateusz Starzyk i Wiktor </a:t>
            </a:r>
            <a:r>
              <a:rPr lang="pl-PL" sz="2400" dirty="0" err="1">
                <a:solidFill>
                  <a:srgbClr val="244AA6"/>
                </a:solidFill>
              </a:rPr>
              <a:t>Zmarz</a:t>
            </a:r>
            <a:r>
              <a:rPr lang="pl-PL" sz="2400" dirty="0">
                <a:solidFill>
                  <a:srgbClr val="244AA6"/>
                </a:solidFill>
              </a:rPr>
              <a:t> zajął III miejsce w regionalnym konkursie </a:t>
            </a:r>
            <a:r>
              <a:rPr lang="pl-PL" sz="2400" dirty="0" err="1">
                <a:solidFill>
                  <a:srgbClr val="244AA6"/>
                </a:solidFill>
              </a:rPr>
              <a:t>ERPsim</a:t>
            </a:r>
            <a:r>
              <a:rPr lang="pl-PL" sz="2400" dirty="0">
                <a:solidFill>
                  <a:srgbClr val="244AA6"/>
                </a:solidFill>
              </a:rPr>
              <a:t> DACH + Central Europe </a:t>
            </a:r>
            <a:r>
              <a:rPr lang="pl-PL" sz="2400" dirty="0" err="1">
                <a:solidFill>
                  <a:srgbClr val="244AA6"/>
                </a:solidFill>
              </a:rPr>
              <a:t>Competition</a:t>
            </a:r>
            <a:r>
              <a:rPr lang="pl-PL" sz="2400" dirty="0">
                <a:solidFill>
                  <a:srgbClr val="244AA6"/>
                </a:solidFill>
              </a:rPr>
              <a:t>, awansując tym samym do konkursu finałowego 14-th </a:t>
            </a:r>
            <a:r>
              <a:rPr lang="pl-PL" sz="2400" dirty="0" err="1">
                <a:solidFill>
                  <a:srgbClr val="244AA6"/>
                </a:solidFill>
              </a:rPr>
              <a:t>ERPsim</a:t>
            </a:r>
            <a:r>
              <a:rPr lang="pl-PL" sz="2400" dirty="0">
                <a:solidFill>
                  <a:srgbClr val="244AA6"/>
                </a:solidFill>
              </a:rPr>
              <a:t> International </a:t>
            </a:r>
            <a:r>
              <a:rPr lang="pl-PL" sz="2400" dirty="0" err="1">
                <a:solidFill>
                  <a:srgbClr val="244AA6"/>
                </a:solidFill>
              </a:rPr>
              <a:t>Competition</a:t>
            </a:r>
            <a:r>
              <a:rPr lang="pl-PL" sz="2400" dirty="0">
                <a:solidFill>
                  <a:srgbClr val="244AA6"/>
                </a:solidFill>
              </a:rPr>
              <a:t>. Na szczególne podkreślenie zasługuje fakt, iż zespół studentów debiutował w tych rozgrywkach. Opiekunem zespołu jest dr hab. Sylwester </a:t>
            </a:r>
            <a:r>
              <a:rPr lang="pl-PL" sz="2400" dirty="0" err="1">
                <a:solidFill>
                  <a:srgbClr val="244AA6"/>
                </a:solidFill>
              </a:rPr>
              <a:t>Bejger</a:t>
            </a:r>
            <a:r>
              <a:rPr lang="pl-PL" sz="2400" dirty="0">
                <a:solidFill>
                  <a:srgbClr val="244AA6"/>
                </a:solidFill>
              </a:rPr>
              <a:t>, prof. UMK, który jest także certyfikowanym instruktorem </a:t>
            </a:r>
            <a:r>
              <a:rPr lang="pl-PL" sz="2400" dirty="0" err="1">
                <a:solidFill>
                  <a:srgbClr val="244AA6"/>
                </a:solidFill>
              </a:rPr>
              <a:t>ERPSim</a:t>
            </a:r>
            <a:r>
              <a:rPr lang="pl-PL" sz="2400" dirty="0">
                <a:solidFill>
                  <a:srgbClr val="244AA6"/>
                </a:solidFill>
              </a:rPr>
              <a:t>.</a:t>
            </a:r>
            <a:endParaRPr lang="pl-PL" u="sng" dirty="0">
              <a:solidFill>
                <a:srgbClr val="244AA6"/>
              </a:solidFill>
            </a:endParaRPr>
          </a:p>
          <a:p>
            <a:pPr lvl="0"/>
            <a:endParaRPr lang="pl-PL" sz="2400" dirty="0">
              <a:solidFill>
                <a:srgbClr val="244AA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26</a:t>
            </a:fld>
            <a:endParaRPr lang="pl-PL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657EBE3-6526-684C-9801-53755550A837}"/>
              </a:ext>
            </a:extLst>
          </p:cNvPr>
          <p:cNvSpPr txBox="1">
            <a:spLocks/>
          </p:cNvSpPr>
          <p:nvPr/>
        </p:nvSpPr>
        <p:spPr>
          <a:xfrm>
            <a:off x="469897" y="4223899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rgbClr val="90057D"/>
                </a:solidFill>
              </a:rPr>
              <a:t>Osiągnięcia pracowników Katedry</a:t>
            </a:r>
            <a:endParaRPr lang="en-US" sz="2800" b="1" dirty="0">
              <a:solidFill>
                <a:srgbClr val="90057D"/>
              </a:solidFill>
            </a:endParaRP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37EFC025-864C-2241-9E1F-375557E28876}"/>
              </a:ext>
            </a:extLst>
          </p:cNvPr>
          <p:cNvSpPr txBox="1">
            <a:spLocks/>
          </p:cNvSpPr>
          <p:nvPr/>
        </p:nvSpPr>
        <p:spPr>
          <a:xfrm>
            <a:off x="712257" y="4903369"/>
            <a:ext cx="11398716" cy="5884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https://www.econ.umk.pl/zastosowan-informatyki-i-matematyki-w-ekonomii/osiagniecia/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pl-PL" sz="24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E6F076D-E942-0DA3-877B-D1C4FF700C8C}"/>
              </a:ext>
            </a:extLst>
          </p:cNvPr>
          <p:cNvSpPr txBox="1">
            <a:spLocks/>
          </p:cNvSpPr>
          <p:nvPr/>
        </p:nvSpPr>
        <p:spPr>
          <a:xfrm>
            <a:off x="469898" y="979564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rgbClr val="90057D"/>
                </a:solidFill>
              </a:rPr>
              <a:t>Osiągnięcia naszych studentów</a:t>
            </a:r>
            <a:endParaRPr lang="en-US" sz="2800" b="1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47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Będziesz w dobrych rękach </a:t>
            </a:r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  <a:sym typeface="Wingdings" pitchFamily="2" charset="2"/>
              </a:rPr>
              <a:t></a:t>
            </a:r>
            <a:endParaRPr lang="pl-PL" sz="28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B54471D3-544F-8B4D-A6FE-CA4F43D090EB}"/>
              </a:ext>
            </a:extLst>
          </p:cNvPr>
          <p:cNvSpPr txBox="1">
            <a:spLocks/>
          </p:cNvSpPr>
          <p:nvPr/>
        </p:nvSpPr>
        <p:spPr>
          <a:xfrm>
            <a:off x="469897" y="1536294"/>
            <a:ext cx="9721853" cy="4820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pl-PL" sz="2400" dirty="0">
                <a:solidFill>
                  <a:srgbClr val="244AA6"/>
                </a:solidFill>
              </a:rPr>
              <a:t>Współorganizacja Ogólnopolskiego Seminarium Naukowego „Narzędzia Business </a:t>
            </a:r>
            <a:r>
              <a:rPr lang="pl-PL" sz="2400" dirty="0" err="1">
                <a:solidFill>
                  <a:srgbClr val="244AA6"/>
                </a:solidFill>
              </a:rPr>
              <a:t>Intelligence</a:t>
            </a:r>
            <a:r>
              <a:rPr lang="pl-PL" sz="2400" dirty="0">
                <a:solidFill>
                  <a:srgbClr val="244AA6"/>
                </a:solidFill>
              </a:rPr>
              <a:t> w działalności gospodarczej” w 2018 r.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Organizacja XXXVIII Ogólnopolskiej Konferencji im. Profesora Władysława </a:t>
            </a:r>
            <a:r>
              <a:rPr lang="pl-PL" sz="2400" dirty="0" err="1">
                <a:solidFill>
                  <a:srgbClr val="244AA6"/>
                </a:solidFill>
              </a:rPr>
              <a:t>Bukietyńskiego</a:t>
            </a:r>
            <a:r>
              <a:rPr lang="pl-PL" sz="2400" dirty="0">
                <a:solidFill>
                  <a:srgbClr val="244AA6"/>
                </a:solidFill>
              </a:rPr>
              <a:t> „Metody i zastosowania badań operacyjnych” - MZBO 2019.</a:t>
            </a:r>
          </a:p>
          <a:p>
            <a:pPr marL="285750" lvl="0" indent="-285750"/>
            <a:r>
              <a:rPr lang="pl-PL" sz="2400" dirty="0">
                <a:solidFill>
                  <a:srgbClr val="244AA6"/>
                </a:solidFill>
              </a:rPr>
              <a:t>Organizacja ogólnopolskich konferencji naukowych "Uczenie Maszynowe w Ekonomii i Finansach" – UMEF 2021, UMEF 2023.</a:t>
            </a:r>
          </a:p>
          <a:p>
            <a:pPr marL="285750" indent="-285750"/>
            <a:r>
              <a:rPr lang="pl-PL" sz="2400" dirty="0">
                <a:solidFill>
                  <a:srgbClr val="244AA6"/>
                </a:solidFill>
              </a:rPr>
              <a:t>Przygotowanie nowego laboratorium komputerowego na </a:t>
            </a:r>
            <a:r>
              <a:rPr lang="pl-PL" sz="2400" dirty="0" err="1">
                <a:solidFill>
                  <a:srgbClr val="244AA6"/>
                </a:solidFill>
              </a:rPr>
              <a:t>WNEiZ</a:t>
            </a:r>
            <a:r>
              <a:rPr lang="pl-PL" sz="2400" dirty="0">
                <a:solidFill>
                  <a:srgbClr val="244AA6"/>
                </a:solidFill>
              </a:rPr>
              <a:t>. Wdrożenie nowoczesnego wyposażenia istniejących laboratoriów.</a:t>
            </a:r>
          </a:p>
          <a:p>
            <a:pPr marL="285750" indent="-285750"/>
            <a:r>
              <a:rPr lang="pl-PL" sz="2400" dirty="0">
                <a:solidFill>
                  <a:srgbClr val="244AA6"/>
                </a:solidFill>
              </a:rPr>
              <a:t>Współtworzenie nowego kierunku studiów Gospodarka cyfrowa.</a:t>
            </a:r>
          </a:p>
          <a:p>
            <a:pPr lvl="0"/>
            <a:endParaRPr lang="pl-PL" sz="2400" dirty="0">
              <a:solidFill>
                <a:srgbClr val="244AA6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27</a:t>
            </a:fld>
            <a:endParaRPr lang="pl-PL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5E0BABA-440C-1EF1-FB27-95D7EA6BFCEB}"/>
              </a:ext>
            </a:extLst>
          </p:cNvPr>
          <p:cNvSpPr txBox="1">
            <a:spLocks/>
          </p:cNvSpPr>
          <p:nvPr/>
        </p:nvSpPr>
        <p:spPr>
          <a:xfrm>
            <a:off x="469898" y="979564"/>
            <a:ext cx="5883945" cy="67947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>
                <a:solidFill>
                  <a:srgbClr val="90057D"/>
                </a:solidFill>
              </a:rPr>
              <a:t>Osiągnięcia naszej Katedry</a:t>
            </a:r>
            <a:endParaRPr lang="en-US" sz="2800" b="1" dirty="0">
              <a:solidFill>
                <a:srgbClr val="900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5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496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Koło Naukowe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Data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Explorers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8EA90-0FAF-4757-BCE1-80AB6B9A067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980C88D-5A5F-834C-1674-AC640C4D4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5" t="5307" r="17607"/>
          <a:stretch/>
        </p:blipFill>
        <p:spPr>
          <a:xfrm>
            <a:off x="6417281" y="1717542"/>
            <a:ext cx="3306267" cy="462023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4B60D3F-972E-15AC-5C50-F0F898AAD63B}"/>
              </a:ext>
            </a:extLst>
          </p:cNvPr>
          <p:cNvSpPr txBox="1"/>
          <p:nvPr/>
        </p:nvSpPr>
        <p:spPr>
          <a:xfrm>
            <a:off x="476249" y="979564"/>
            <a:ext cx="915352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9005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Dołącz do naszego Koła Naukowego Data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005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Explorers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9005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9005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Dlaczego warto?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244A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Rozwój umiejętności.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Projekty i praktyka.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Spotkania z praktykami.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w karierze.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244A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244A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Facebook: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Data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Explorers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44A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244A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dataexplorers.umk@gmail.com</a:t>
            </a:r>
          </a:p>
        </p:txBody>
      </p:sp>
    </p:spTree>
    <p:extLst>
      <p:ext uri="{BB962C8B-B14F-4D97-AF65-F5344CB8AC3E}">
        <p14:creationId xmlns:p14="http://schemas.microsoft.com/office/powerpoint/2010/main" val="318386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066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Szukasz pomysłu na studia II-go stopnia?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6929" y="1484599"/>
            <a:ext cx="10608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244AA6"/>
                </a:solidFill>
              </a:rPr>
              <a:t>Po skończonym module informatycznym na kierunku zarządzanie, naturalnym wyborem jest specjalność Informatyka w biznesie, na której zgłębisz wiedzę z zakresu baz danych, hurtowni danych oraz zarządzania wielkimi zbiorami danych (Big Data)</a:t>
            </a:r>
            <a:endParaRPr lang="pl-PL" sz="2400" dirty="0">
              <a:solidFill>
                <a:srgbClr val="244AA6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A56B3B-6A90-4BA4-A1F4-9002DDB9AEB0}"/>
              </a:ext>
            </a:extLst>
          </p:cNvPr>
          <p:cNvSpPr txBox="1"/>
          <p:nvPr/>
        </p:nvSpPr>
        <p:spPr>
          <a:xfrm>
            <a:off x="791953" y="4468122"/>
            <a:ext cx="1060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7030A0"/>
                </a:solidFill>
              </a:rPr>
              <a:t>WYBIERZ MODUŁ INFORMATYCZNY!</a:t>
            </a:r>
          </a:p>
          <a:p>
            <a:pPr algn="r"/>
            <a:r>
              <a:rPr lang="pl-PL" sz="2400" b="1" dirty="0">
                <a:solidFill>
                  <a:srgbClr val="7030A0"/>
                </a:solidFill>
              </a:rPr>
              <a:t>ZAPRASZAMY!</a:t>
            </a:r>
          </a:p>
          <a:p>
            <a:pPr algn="r"/>
            <a:r>
              <a:rPr lang="pl-PL" sz="2400" b="1" dirty="0">
                <a:solidFill>
                  <a:srgbClr val="7030A0"/>
                </a:solidFill>
              </a:rPr>
              <a:t>KATEDRA ZASTOSOWAŃ INFORMATYKI I MATEMATYKI W EKONOMII</a:t>
            </a:r>
            <a:endParaRPr lang="pl-PL" sz="2400" dirty="0">
              <a:solidFill>
                <a:srgbClr val="7030A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45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852514" y="1953519"/>
            <a:ext cx="110567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5"/>
                </a:solidFill>
              </a:rPr>
              <a:t>Aby odpowiedzieć na tak zadane pytanie, zostawmy na moment problematykę zarządzania poważnymi przedsiębiorstwami, projektami, zasobami ludzkimi oraz wszelkimi innymi formami zarządzania w biznesie. 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Zacznijmy od czegoś prostszego…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…zacznijmy od zarządzania swoim prywatnym czasem oraz sprawami </a:t>
            </a:r>
            <a:r>
              <a:rPr lang="pl-PL" sz="2800" dirty="0">
                <a:solidFill>
                  <a:srgbClr val="244AA5"/>
                </a:solidFill>
                <a:sym typeface="Wingdings" pitchFamily="2" charset="2"/>
              </a:rPr>
              <a:t></a:t>
            </a:r>
            <a:endParaRPr lang="pl-PL" sz="2800" dirty="0">
              <a:solidFill>
                <a:srgbClr val="244AA5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21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FD18CEE-978F-4036-B02C-9E23D0F2F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" y="3035573"/>
            <a:ext cx="3671693" cy="198469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C2955D0-573F-48EF-8D43-790DBFDD8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36" y="3357675"/>
            <a:ext cx="1407466" cy="140746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94AC840-EAA2-496F-9EFB-2B6946682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36" y="3265264"/>
            <a:ext cx="1592288" cy="1592288"/>
          </a:xfrm>
          <a:prstGeom prst="rect">
            <a:avLst/>
          </a:prstGeom>
        </p:spPr>
      </p:pic>
      <p:pic>
        <p:nvPicPr>
          <p:cNvPr id="25" name="Obraz 24" descr="Obraz zawierający zrzut ekranu&#10;&#10;Opis wygenerowany automatycznie">
            <a:extLst>
              <a:ext uri="{FF2B5EF4-FFF2-40B4-BE49-F238E27FC236}">
                <a16:creationId xmlns:a16="http://schemas.microsoft.com/office/drawing/2014/main" id="{7672F196-E2DE-4C00-A5CE-DBA419ED2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24" y="3324190"/>
            <a:ext cx="1407466" cy="140746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E4E7628-EF2D-42C4-B81A-DABAEDAC5F4F}"/>
              </a:ext>
            </a:extLst>
          </p:cNvPr>
          <p:cNvSpPr txBox="1"/>
          <p:nvPr/>
        </p:nvSpPr>
        <p:spPr>
          <a:xfrm>
            <a:off x="628148" y="1066642"/>
            <a:ext cx="9212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5"/>
                </a:solidFill>
              </a:rPr>
              <a:t>Czy wyobrażasz sobie w dzisiejszych czasach zarządzanie nimi bez stosowania narzędzi informatycznych?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D2FC08F-B2D0-4326-B04B-6E7B464AC5AC}"/>
              </a:ext>
            </a:extLst>
          </p:cNvPr>
          <p:cNvSpPr txBox="1"/>
          <p:nvPr/>
        </p:nvSpPr>
        <p:spPr>
          <a:xfrm>
            <a:off x="1378814" y="4905328"/>
            <a:ext cx="164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kontakty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36B9F67-F29D-4392-804D-C3DBF427A185}"/>
              </a:ext>
            </a:extLst>
          </p:cNvPr>
          <p:cNvSpPr txBox="1"/>
          <p:nvPr/>
        </p:nvSpPr>
        <p:spPr>
          <a:xfrm>
            <a:off x="3906069" y="4906538"/>
            <a:ext cx="202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kalendarz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F2E2E2D-4653-4CEB-AB11-5948336DB2CD}"/>
              </a:ext>
            </a:extLst>
          </p:cNvPr>
          <p:cNvSpPr txBox="1"/>
          <p:nvPr/>
        </p:nvSpPr>
        <p:spPr>
          <a:xfrm>
            <a:off x="6505915" y="4905328"/>
            <a:ext cx="202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lista zadań do wykonania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D25D56E-4D44-4B85-B504-92B2624F19C9}"/>
              </a:ext>
            </a:extLst>
          </p:cNvPr>
          <p:cNvSpPr txBox="1"/>
          <p:nvPr/>
        </p:nvSpPr>
        <p:spPr>
          <a:xfrm>
            <a:off x="9032311" y="4905328"/>
            <a:ext cx="202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notatki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16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D6106B1-47C7-476F-B3AC-BF230F7A9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10" y="3275808"/>
            <a:ext cx="2094357" cy="139744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E39B67D-30C3-43CF-9BCE-36E76DCCB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9" y="3090494"/>
            <a:ext cx="1719511" cy="171951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E4E7628-EF2D-42C4-B81A-DABAEDAC5F4F}"/>
              </a:ext>
            </a:extLst>
          </p:cNvPr>
          <p:cNvSpPr txBox="1"/>
          <p:nvPr/>
        </p:nvSpPr>
        <p:spPr>
          <a:xfrm>
            <a:off x="628148" y="1066642"/>
            <a:ext cx="9212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5"/>
                </a:solidFill>
              </a:rPr>
              <a:t>Czy wyobrażasz sobie komunikację ze znajomymi oraz załatwianie spraw bieżących bez użycia…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FF683A4-45B5-49E5-A789-039909F7A8B5}"/>
              </a:ext>
            </a:extLst>
          </p:cNvPr>
          <p:cNvSpPr txBox="1"/>
          <p:nvPr/>
        </p:nvSpPr>
        <p:spPr>
          <a:xfrm>
            <a:off x="1336431" y="4754973"/>
            <a:ext cx="169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poczty elektronicznej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93B462B-60F2-4F22-9F7D-27249ADDFB38}"/>
              </a:ext>
            </a:extLst>
          </p:cNvPr>
          <p:cNvSpPr txBox="1"/>
          <p:nvPr/>
        </p:nvSpPr>
        <p:spPr>
          <a:xfrm>
            <a:off x="4060452" y="4754973"/>
            <a:ext cx="171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komunikatorów tekstowych</a:t>
            </a:r>
          </a:p>
        </p:txBody>
      </p:sp>
      <p:pic>
        <p:nvPicPr>
          <p:cNvPr id="30" name="Obraz 29" descr="Obraz zawierający rysunek&#10;&#10;Opis wygenerowany automatycznie">
            <a:extLst>
              <a:ext uri="{FF2B5EF4-FFF2-40B4-BE49-F238E27FC236}">
                <a16:creationId xmlns:a16="http://schemas.microsoft.com/office/drawing/2014/main" id="{DD32ADB6-4651-C54F-B315-69500F2CD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45" y="3275808"/>
            <a:ext cx="1348882" cy="1348882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B655A2B-E674-A94D-B8AA-43E8CCF04063}"/>
              </a:ext>
            </a:extLst>
          </p:cNvPr>
          <p:cNvSpPr txBox="1"/>
          <p:nvPr/>
        </p:nvSpPr>
        <p:spPr>
          <a:xfrm>
            <a:off x="6724031" y="4754973"/>
            <a:ext cx="171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telefonii internetowej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73F90E0B-A924-7042-B081-7AEDB481E3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86" y="3197829"/>
            <a:ext cx="1559803" cy="1475421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C046E41-6A5F-C744-8AF5-CA3C09D3AD10}"/>
              </a:ext>
            </a:extLst>
          </p:cNvPr>
          <p:cNvSpPr txBox="1"/>
          <p:nvPr/>
        </p:nvSpPr>
        <p:spPr>
          <a:xfrm>
            <a:off x="9117902" y="4754973"/>
            <a:ext cx="231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spotkań wideokonferencyjnych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04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pic>
        <p:nvPicPr>
          <p:cNvPr id="27" name="Obraz 26" descr="Obraz zawierający wizytówka, tekst&#10;&#10;Opis wygenerowany automatycznie">
            <a:extLst>
              <a:ext uri="{FF2B5EF4-FFF2-40B4-BE49-F238E27FC236}">
                <a16:creationId xmlns:a16="http://schemas.microsoft.com/office/drawing/2014/main" id="{CF40AFE3-B9F7-42F9-8FA6-DEA6026D4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22" y="2977342"/>
            <a:ext cx="1606801" cy="1606801"/>
          </a:xfrm>
          <a:prstGeom prst="rect">
            <a:avLst/>
          </a:prstGeom>
        </p:spPr>
      </p:pic>
      <p:pic>
        <p:nvPicPr>
          <p:cNvPr id="29" name="Obraz 2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319F932B-DD3C-444E-BA49-6121EBD38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40" y="2977342"/>
            <a:ext cx="1842238" cy="1842238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E4E7628-EF2D-42C4-B81A-DABAEDAC5F4F}"/>
              </a:ext>
            </a:extLst>
          </p:cNvPr>
          <p:cNvSpPr txBox="1"/>
          <p:nvPr/>
        </p:nvSpPr>
        <p:spPr>
          <a:xfrm>
            <a:off x="628148" y="1066642"/>
            <a:ext cx="8981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5"/>
                </a:solidFill>
              </a:rPr>
              <a:t>Czy masz świadomość tego, że Twoje dane oraz aplikacje coraz częściej są przetwarzane w tzw. chmurze?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92A7A58-C7DB-42CC-B760-918D7CB8E113}"/>
              </a:ext>
            </a:extLst>
          </p:cNvPr>
          <p:cNvSpPr txBox="1"/>
          <p:nvPr/>
        </p:nvSpPr>
        <p:spPr>
          <a:xfrm>
            <a:off x="7124416" y="4701862"/>
            <a:ext cx="248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magazyny danych (Google Drive, </a:t>
            </a:r>
            <a:r>
              <a:rPr lang="pl-PL" dirty="0" err="1">
                <a:solidFill>
                  <a:srgbClr val="244AA5"/>
                </a:solidFill>
              </a:rPr>
              <a:t>Dropbox</a:t>
            </a:r>
            <a:r>
              <a:rPr lang="pl-PL" dirty="0">
                <a:solidFill>
                  <a:srgbClr val="244AA5"/>
                </a:solidFill>
              </a:rPr>
              <a:t>, One Drive, itp.)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4062E2F-3568-4D80-9622-E1B9DAF7AF6F}"/>
              </a:ext>
            </a:extLst>
          </p:cNvPr>
          <p:cNvSpPr txBox="1"/>
          <p:nvPr/>
        </p:nvSpPr>
        <p:spPr>
          <a:xfrm>
            <a:off x="2384854" y="4819580"/>
            <a:ext cx="2028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44AA5"/>
                </a:solidFill>
              </a:rPr>
              <a:t>serwisy i usługi dostępne przez przeglądarkę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95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852514" y="2845631"/>
            <a:ext cx="11056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5"/>
                </a:solidFill>
              </a:rPr>
              <a:t>Czy wyobrażasz sobie, że wszystkie te usługi zostają wyłączone, a Ty musisz nagle zacząć funkcjonować bez nich?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To pytanie zostawmy bez odpowiedzi </a:t>
            </a:r>
            <a:r>
              <a:rPr lang="pl-PL" sz="2800" dirty="0">
                <a:solidFill>
                  <a:srgbClr val="244AA5"/>
                </a:solidFill>
                <a:sym typeface="Wingdings" pitchFamily="2" charset="2"/>
              </a:rPr>
              <a:t></a:t>
            </a:r>
            <a:endParaRPr lang="pl-PL" sz="2800" dirty="0">
              <a:solidFill>
                <a:srgbClr val="244AA5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50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624468" y="1319286"/>
            <a:ext cx="114857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44AA5"/>
                </a:solidFill>
              </a:rPr>
              <a:t>Zarządzanie we współczesnym biznesie wygląda pod tym względem identycznie</a:t>
            </a:r>
            <a:r>
              <a:rPr lang="pl-PL" sz="2800" dirty="0">
                <a:solidFill>
                  <a:srgbClr val="244AA5"/>
                </a:solidFill>
              </a:rPr>
              <a:t>. Jego nierozłączną częścią są dziś najróżniejsze systemy i rozwiązania informatyczne, wykorzystywane do niezliczonych zadań: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do zarządzania zasobami ludzkimi w firmie,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do zarządzaniem finansami oraz wynagrodzeniami pracowników,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do zarządzania kontrahentami oraz relacjami z klientami,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do planowanie spotkań i zarządzania projektami,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do pracy grupowej oraz współdzielenia dokumentów,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do współpracy i komunikacji na odległość,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244AA5"/>
                </a:solidFill>
              </a:rPr>
              <a:t>oraz do wielu innych zadań, zależnie od specyfiki danego przedsiębiorstwa.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01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1EB1E15-0F9A-4925-A1DD-60DE2AC4AB7A}"/>
              </a:ext>
            </a:extLst>
          </p:cNvPr>
          <p:cNvSpPr/>
          <p:nvPr/>
        </p:nvSpPr>
        <p:spPr>
          <a:xfrm>
            <a:off x="0" y="0"/>
            <a:ext cx="412124" cy="6858000"/>
          </a:xfrm>
          <a:prstGeom prst="rect">
            <a:avLst/>
          </a:prstGeom>
          <a:solidFill>
            <a:srgbClr val="AA2895"/>
          </a:solidFill>
          <a:ln>
            <a:solidFill>
              <a:srgbClr val="AA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ustomShape 1"/>
          <p:cNvSpPr/>
          <p:nvPr/>
        </p:nvSpPr>
        <p:spPr>
          <a:xfrm>
            <a:off x="0" y="0"/>
            <a:ext cx="9840416" cy="836712"/>
          </a:xfrm>
          <a:custGeom>
            <a:avLst/>
            <a:gdLst/>
            <a:ahLst/>
            <a:cxnLst/>
            <a:rect l="l" t="t" r="r" b="b"/>
            <a:pathLst>
              <a:path w="6857453" h="642035">
                <a:moveTo>
                  <a:pt x="6857453" y="642035"/>
                </a:moveTo>
                <a:lnTo>
                  <a:pt x="0" y="642035"/>
                </a:lnTo>
                <a:lnTo>
                  <a:pt x="0" y="0"/>
                </a:lnTo>
                <a:lnTo>
                  <a:pt x="6857453" y="0"/>
                </a:lnTo>
                <a:lnTo>
                  <a:pt x="6857453" y="642035"/>
                </a:lnTo>
              </a:path>
            </a:pathLst>
          </a:custGeom>
          <a:solidFill>
            <a:srgbClr val="244AA5"/>
          </a:solidFill>
          <a:ln w="1260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3" name="CustomShape 2"/>
          <p:cNvSpPr/>
          <p:nvPr/>
        </p:nvSpPr>
        <p:spPr>
          <a:xfrm>
            <a:off x="9264352" y="0"/>
            <a:ext cx="1149120" cy="114912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1149350" y="574675"/>
                </a:moveTo>
                <a:cubicBezTo>
                  <a:pt x="1149350" y="892060"/>
                  <a:pt x="892060" y="1149350"/>
                  <a:pt x="574675" y="1149350"/>
                </a:cubicBezTo>
                <a:cubicBezTo>
                  <a:pt x="257288" y="1149350"/>
                  <a:pt x="0" y="892060"/>
                  <a:pt x="0" y="574675"/>
                </a:cubicBezTo>
                <a:cubicBezTo>
                  <a:pt x="0" y="257302"/>
                  <a:pt x="257288" y="0"/>
                  <a:pt x="574675" y="0"/>
                </a:cubicBezTo>
                <a:cubicBezTo>
                  <a:pt x="892060" y="0"/>
                  <a:pt x="1149350" y="257302"/>
                  <a:pt x="1149350" y="574675"/>
                </a:cubicBezTo>
              </a:path>
            </a:pathLst>
          </a:custGeom>
          <a:solidFill>
            <a:srgbClr val="FFFFFF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142852"/>
            <a:ext cx="687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Dlaczego warto wybrać moduł informatyczny?</a:t>
            </a:r>
          </a:p>
        </p:txBody>
      </p:sp>
      <p:pic>
        <p:nvPicPr>
          <p:cNvPr id="5" name="Obraz 4" descr="logo W NEiZ UMK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376" y="188640"/>
            <a:ext cx="2428892" cy="11073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A9B857B-3A53-4DF9-9CEE-831FC080B1B8}"/>
              </a:ext>
            </a:extLst>
          </p:cNvPr>
          <p:cNvSpPr txBox="1"/>
          <p:nvPr/>
        </p:nvSpPr>
        <p:spPr>
          <a:xfrm>
            <a:off x="846482" y="1228126"/>
            <a:ext cx="11062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244AA5"/>
                </a:solidFill>
              </a:rPr>
              <a:t>Wszystkie te rozwiązania łączy jedno – </a:t>
            </a:r>
            <a:r>
              <a:rPr lang="pl-PL" sz="2800" b="1" dirty="0">
                <a:solidFill>
                  <a:srgbClr val="244AA5"/>
                </a:solidFill>
              </a:rPr>
              <a:t>dane cyfrowe</a:t>
            </a:r>
            <a:r>
              <a:rPr lang="pl-PL" sz="2800" dirty="0">
                <a:solidFill>
                  <a:srgbClr val="244AA5"/>
                </a:solidFill>
              </a:rPr>
              <a:t>. 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To właśnie dane są wspólnym mianownikiem wszystkich współczesnych rozwiązań i systemów informatycznych, niezależnie od branży oraz ich przeznaczenia.</a:t>
            </a:r>
          </a:p>
          <a:p>
            <a:endParaRPr lang="pl-PL" sz="2800" dirty="0">
              <a:solidFill>
                <a:srgbClr val="244AA5"/>
              </a:solidFill>
            </a:endParaRPr>
          </a:p>
          <a:p>
            <a:r>
              <a:rPr lang="pl-PL" sz="2800" dirty="0">
                <a:solidFill>
                  <a:srgbClr val="244AA5"/>
                </a:solidFill>
              </a:rPr>
              <a:t>Na module informatycznym nauczysz się najważniejszych technik oraz narzędzi </a:t>
            </a:r>
            <a:r>
              <a:rPr lang="pl-PL" sz="2800" u="sng" dirty="0">
                <a:solidFill>
                  <a:srgbClr val="244AA5"/>
                </a:solidFill>
              </a:rPr>
              <a:t>gromadzenia i przetwarzania danych</a:t>
            </a:r>
            <a:r>
              <a:rPr lang="pl-PL" sz="2800" dirty="0">
                <a:solidFill>
                  <a:srgbClr val="244AA5"/>
                </a:solidFill>
              </a:rPr>
              <a:t>, niezbędnych do </a:t>
            </a:r>
            <a:r>
              <a:rPr lang="pl-PL" sz="2800" u="sng" dirty="0">
                <a:solidFill>
                  <a:srgbClr val="244AA5"/>
                </a:solidFill>
              </a:rPr>
              <a:t>skutecznego zarządzania współczesnym przedsiębiorstwem</a:t>
            </a:r>
            <a:r>
              <a:rPr lang="pl-PL" sz="2800" dirty="0">
                <a:solidFill>
                  <a:srgbClr val="244AA5"/>
                </a:solidFill>
              </a:rPr>
              <a:t> – niezależnie od jego skali oraz profilu działalności. Będziesz przygotowany do podjęcia pracy nie tylko na stanowisku managera, ale również specjalisty do spraw przetwarzania i analizy danych cyfrowych.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A90-0FAF-4757-BCE1-80AB6B9A067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62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1601</Words>
  <Application>Microsoft Office PowerPoint</Application>
  <PresentationFormat>Panoramiczny</PresentationFormat>
  <Paragraphs>212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Lewandowski</dc:creator>
  <cp:lastModifiedBy>Marcin Stawarz</cp:lastModifiedBy>
  <cp:revision>386</cp:revision>
  <dcterms:created xsi:type="dcterms:W3CDTF">2017-11-22T21:04:23Z</dcterms:created>
  <dcterms:modified xsi:type="dcterms:W3CDTF">2024-05-16T21:58:07Z</dcterms:modified>
</cp:coreProperties>
</file>