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3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le:///D:\Dokumenty\Studium\Projekt_WNEiZ\Prezentacja\Entry%20test.jpg" TargetMode="External"/><Relationship Id="rId1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hyperlink" Target="http://econ.umk.pl/rejestracja1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5A8809-9AB7-46CC-9F2F-3BEF438AA43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BB4CD78-A88B-4FF7-9691-C07691049628}">
      <dgm:prSet phldrT="[Tekst]"/>
      <dgm:spPr/>
      <dgm:t>
        <a:bodyPr/>
        <a:lstStyle/>
        <a:p>
          <a:r>
            <a:rPr lang="pl-PL" dirty="0" smtClean="0">
              <a:solidFill>
                <a:srgbClr val="002060"/>
              </a:solidFill>
            </a:rPr>
            <a:t>Rozwiązanie testu kompetencyjnego z języka angielskiego </a:t>
          </a:r>
          <a:r>
            <a:rPr lang="pl-PL" b="1" dirty="0" err="1" smtClean="0">
              <a:solidFill>
                <a:srgbClr val="002060"/>
              </a:solidFill>
            </a:rPr>
            <a:t>Entry</a:t>
          </a:r>
          <a:r>
            <a:rPr lang="pl-PL" b="1" dirty="0" smtClean="0">
              <a:solidFill>
                <a:srgbClr val="002060"/>
              </a:solidFill>
            </a:rPr>
            <a:t> test </a:t>
          </a:r>
          <a:r>
            <a:rPr lang="pl-PL" dirty="0" smtClean="0">
              <a:solidFill>
                <a:srgbClr val="002060"/>
              </a:solidFill>
            </a:rPr>
            <a:t>zamieszczonego na platformie </a:t>
          </a:r>
          <a:r>
            <a:rPr lang="pl-PL" dirty="0" err="1" smtClean="0">
              <a:solidFill>
                <a:srgbClr val="002060"/>
              </a:solidFill>
            </a:rPr>
            <a:t>Moodle</a:t>
          </a:r>
          <a:r>
            <a:rPr lang="pl-PL" dirty="0" smtClean="0">
              <a:solidFill>
                <a:srgbClr val="002060"/>
              </a:solidFill>
            </a:rPr>
            <a:t> Studium Praktycznej Nauki Języków Obcych</a:t>
          </a:r>
          <a:endParaRPr lang="en-GB" dirty="0"/>
        </a:p>
      </dgm:t>
    </dgm:pt>
    <dgm:pt modelId="{0ACC2BA8-9A53-4C2C-A0CF-2A1EA6667ABF}" type="parTrans" cxnId="{CCA063EF-D713-4F6F-805F-2187BDC8FCBA}">
      <dgm:prSet/>
      <dgm:spPr/>
      <dgm:t>
        <a:bodyPr/>
        <a:lstStyle/>
        <a:p>
          <a:endParaRPr lang="en-GB"/>
        </a:p>
      </dgm:t>
    </dgm:pt>
    <dgm:pt modelId="{4AF6942A-8CC9-46AB-8647-A5C3FB37AF4A}" type="sibTrans" cxnId="{CCA063EF-D713-4F6F-805F-2187BDC8FCBA}">
      <dgm:prSet/>
      <dgm:spPr/>
      <dgm:t>
        <a:bodyPr/>
        <a:lstStyle/>
        <a:p>
          <a:endParaRPr lang="en-GB"/>
        </a:p>
      </dgm:t>
    </dgm:pt>
    <dgm:pt modelId="{FF5B360B-A9EF-482C-B50E-5A5CA4C8E47A}">
      <dgm:prSet phldrT="[Tekst]"/>
      <dgm:spPr/>
      <dgm:t>
        <a:bodyPr/>
        <a:lstStyle/>
        <a:p>
          <a:r>
            <a:rPr lang="pl-PL" dirty="0" smtClean="0">
              <a:solidFill>
                <a:srgbClr val="002060"/>
              </a:solidFill>
            </a:rPr>
            <a:t>Dostarczenie dokumentów wyrażających chęć przystąpienia do Projektu</a:t>
          </a:r>
          <a:endParaRPr lang="en-GB" dirty="0"/>
        </a:p>
      </dgm:t>
    </dgm:pt>
    <dgm:pt modelId="{1D171BD3-6879-4BCA-9C14-370656384C15}" type="parTrans" cxnId="{A5F998A7-9C28-4B13-921D-804646ECB230}">
      <dgm:prSet/>
      <dgm:spPr/>
      <dgm:t>
        <a:bodyPr/>
        <a:lstStyle/>
        <a:p>
          <a:endParaRPr lang="en-GB"/>
        </a:p>
      </dgm:t>
    </dgm:pt>
    <dgm:pt modelId="{E73EEA34-64B6-4794-97F3-149962231FFF}" type="sibTrans" cxnId="{A5F998A7-9C28-4B13-921D-804646ECB230}">
      <dgm:prSet/>
      <dgm:spPr/>
      <dgm:t>
        <a:bodyPr/>
        <a:lstStyle/>
        <a:p>
          <a:endParaRPr lang="en-GB"/>
        </a:p>
      </dgm:t>
    </dgm:pt>
    <dgm:pt modelId="{EC0DC058-291C-4CCB-894A-9FC5BA15FFAD}">
      <dgm:prSet phldrT="[Tekst]"/>
      <dgm:spPr/>
      <dgm:t>
        <a:bodyPr/>
        <a:lstStyle/>
        <a:p>
          <a:r>
            <a:rPr lang="pl-PL" dirty="0" smtClean="0">
              <a:solidFill>
                <a:srgbClr val="002060"/>
              </a:solidFill>
            </a:rPr>
            <a:t>Formowanie wydziałowych grup</a:t>
          </a:r>
          <a:endParaRPr lang="en-GB" dirty="0"/>
        </a:p>
      </dgm:t>
    </dgm:pt>
    <dgm:pt modelId="{CBA0F847-1B8C-42B9-8D8B-92B3C4E2A7B6}" type="parTrans" cxnId="{AB31B49F-1900-4A01-B4CF-3DC00F28A6C9}">
      <dgm:prSet/>
      <dgm:spPr/>
      <dgm:t>
        <a:bodyPr/>
        <a:lstStyle/>
        <a:p>
          <a:endParaRPr lang="en-GB"/>
        </a:p>
      </dgm:t>
    </dgm:pt>
    <dgm:pt modelId="{99C54D88-26D2-4779-8CDA-D9573F5E7682}" type="sibTrans" cxnId="{AB31B49F-1900-4A01-B4CF-3DC00F28A6C9}">
      <dgm:prSet/>
      <dgm:spPr/>
      <dgm:t>
        <a:bodyPr/>
        <a:lstStyle/>
        <a:p>
          <a:endParaRPr lang="en-GB"/>
        </a:p>
      </dgm:t>
    </dgm:pt>
    <dgm:pt modelId="{542086B5-4D97-456A-9851-155060FEC2C3}" type="pres">
      <dgm:prSet presAssocID="{9F5A8809-9AB7-46CC-9F2F-3BEF438AA4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D6483CF-F609-459A-AD5F-C826F9E49978}" type="pres">
      <dgm:prSet presAssocID="{9BB4CD78-A88B-4FF7-9691-C07691049628}" presName="composite" presStyleCnt="0"/>
      <dgm:spPr/>
    </dgm:pt>
    <dgm:pt modelId="{7279AE6C-C76A-4446-B190-263120282031}" type="pres">
      <dgm:prSet presAssocID="{9BB4CD78-A88B-4FF7-9691-C07691049628}" presName="rect1" presStyleLbl="trAlignAcc1" presStyleIdx="0" presStyleCnt="3" custScaleX="162889" custLinFactY="18996" custLinFactNeighborX="-703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9E1858-124F-4931-8B1F-06269A9C7C36}" type="pres">
      <dgm:prSet presAssocID="{9BB4CD78-A88B-4FF7-9691-C07691049628}" presName="rect2" presStyleLbl="fgImgPlace1" presStyleIdx="0" presStyleCnt="3" custLinFactX="-38950" custLinFactY="20533" custLinFactNeighborX="-100000" custLinFactNeighborY="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6000" r="-76000"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2" action="ppaction://hlinkfile"/>
          </dgm14:cNvPr>
        </a:ext>
      </dgm:extLst>
    </dgm:pt>
    <dgm:pt modelId="{BBAAAA3D-EDFB-4904-AB09-41620C0C0DB0}" type="pres">
      <dgm:prSet presAssocID="{4AF6942A-8CC9-46AB-8647-A5C3FB37AF4A}" presName="sibTrans" presStyleCnt="0"/>
      <dgm:spPr/>
    </dgm:pt>
    <dgm:pt modelId="{8A66B40C-986B-4D13-A06F-9193D3BA0704}" type="pres">
      <dgm:prSet presAssocID="{FF5B360B-A9EF-482C-B50E-5A5CA4C8E47A}" presName="composite" presStyleCnt="0"/>
      <dgm:spPr/>
    </dgm:pt>
    <dgm:pt modelId="{9935D80C-A3DA-4ED8-A9AD-5B05759534FF}" type="pres">
      <dgm:prSet presAssocID="{FF5B360B-A9EF-482C-B50E-5A5CA4C8E47A}" presName="rect1" presStyleLbl="trAlignAcc1" presStyleIdx="1" presStyleCnt="3" custScaleX="155652" custLinFactY="-30741" custLinFactNeighborX="1036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047068-D9C9-4148-9727-0598CCF539E3}" type="pres">
      <dgm:prSet presAssocID="{FF5B360B-A9EF-482C-B50E-5A5CA4C8E47A}" presName="rect2" presStyleLbl="fgImgPlace1" presStyleIdx="1" presStyleCnt="3" custLinFactX="-29121" custLinFactY="-23864" custLinFactNeighborX="-100000" custLinFactNeighborY="-10000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7000" r="-77000"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xmlns="" id="0" name="">
            <a:hlinkClick xmlns:r="http://schemas.openxmlformats.org/officeDocument/2006/relationships" r:id="rId4"/>
          </dgm14:cNvPr>
        </a:ext>
      </dgm:extLst>
    </dgm:pt>
    <dgm:pt modelId="{55DE24E8-D440-42C7-8939-A8F145AF001B}" type="pres">
      <dgm:prSet presAssocID="{E73EEA34-64B6-4794-97F3-149962231FFF}" presName="sibTrans" presStyleCnt="0"/>
      <dgm:spPr/>
    </dgm:pt>
    <dgm:pt modelId="{5901FD44-1C5B-4022-870D-9CB224810F7C}" type="pres">
      <dgm:prSet presAssocID="{EC0DC058-291C-4CCB-894A-9FC5BA15FFAD}" presName="composite" presStyleCnt="0"/>
      <dgm:spPr/>
    </dgm:pt>
    <dgm:pt modelId="{B2DC24B3-6320-4B18-81BF-6473982CD6FC}" type="pres">
      <dgm:prSet presAssocID="{EC0DC058-291C-4CCB-894A-9FC5BA15FFAD}" presName="rect1" presStyleLbl="trAlignAcc1" presStyleIdx="2" presStyleCnt="3" custScaleX="1576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7433E7-601F-469C-B430-27A541697ED7}" type="pres">
      <dgm:prSet presAssocID="{EC0DC058-291C-4CCB-894A-9FC5BA15FFAD}" presName="rect2" presStyleLbl="fgImgPlace1" presStyleIdx="2" presStyleCnt="3" custLinFactX="-38950" custLinFactNeighborX="-100000" custLinFactNeighborY="524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8D86F129-2BC9-4765-AF2C-8750D398D492}" type="presOf" srcId="{EC0DC058-291C-4CCB-894A-9FC5BA15FFAD}" destId="{B2DC24B3-6320-4B18-81BF-6473982CD6FC}" srcOrd="0" destOrd="0" presId="urn:microsoft.com/office/officeart/2008/layout/PictureStrips"/>
    <dgm:cxn modelId="{A5F998A7-9C28-4B13-921D-804646ECB230}" srcId="{9F5A8809-9AB7-46CC-9F2F-3BEF438AA436}" destId="{FF5B360B-A9EF-482C-B50E-5A5CA4C8E47A}" srcOrd="1" destOrd="0" parTransId="{1D171BD3-6879-4BCA-9C14-370656384C15}" sibTransId="{E73EEA34-64B6-4794-97F3-149962231FFF}"/>
    <dgm:cxn modelId="{AB31B49F-1900-4A01-B4CF-3DC00F28A6C9}" srcId="{9F5A8809-9AB7-46CC-9F2F-3BEF438AA436}" destId="{EC0DC058-291C-4CCB-894A-9FC5BA15FFAD}" srcOrd="2" destOrd="0" parTransId="{CBA0F847-1B8C-42B9-8D8B-92B3C4E2A7B6}" sibTransId="{99C54D88-26D2-4779-8CDA-D9573F5E7682}"/>
    <dgm:cxn modelId="{E48AE00B-4B77-40F1-B510-0B50A6E80A6C}" type="presOf" srcId="{9F5A8809-9AB7-46CC-9F2F-3BEF438AA436}" destId="{542086B5-4D97-456A-9851-155060FEC2C3}" srcOrd="0" destOrd="0" presId="urn:microsoft.com/office/officeart/2008/layout/PictureStrips"/>
    <dgm:cxn modelId="{CCA063EF-D713-4F6F-805F-2187BDC8FCBA}" srcId="{9F5A8809-9AB7-46CC-9F2F-3BEF438AA436}" destId="{9BB4CD78-A88B-4FF7-9691-C07691049628}" srcOrd="0" destOrd="0" parTransId="{0ACC2BA8-9A53-4C2C-A0CF-2A1EA6667ABF}" sibTransId="{4AF6942A-8CC9-46AB-8647-A5C3FB37AF4A}"/>
    <dgm:cxn modelId="{2CAFF2C9-848D-4AEC-B9F5-4DDE80A99E44}" type="presOf" srcId="{FF5B360B-A9EF-482C-B50E-5A5CA4C8E47A}" destId="{9935D80C-A3DA-4ED8-A9AD-5B05759534FF}" srcOrd="0" destOrd="0" presId="urn:microsoft.com/office/officeart/2008/layout/PictureStrips"/>
    <dgm:cxn modelId="{D2A34F42-6AA2-4090-B57E-B2BAF0904155}" type="presOf" srcId="{9BB4CD78-A88B-4FF7-9691-C07691049628}" destId="{7279AE6C-C76A-4446-B190-263120282031}" srcOrd="0" destOrd="0" presId="urn:microsoft.com/office/officeart/2008/layout/PictureStrips"/>
    <dgm:cxn modelId="{BF60968A-2AEC-48DF-859F-999ED5A0A296}" type="presParOf" srcId="{542086B5-4D97-456A-9851-155060FEC2C3}" destId="{ED6483CF-F609-459A-AD5F-C826F9E49978}" srcOrd="0" destOrd="0" presId="urn:microsoft.com/office/officeart/2008/layout/PictureStrips"/>
    <dgm:cxn modelId="{89254565-085D-46DE-A2DC-BA30DB392004}" type="presParOf" srcId="{ED6483CF-F609-459A-AD5F-C826F9E49978}" destId="{7279AE6C-C76A-4446-B190-263120282031}" srcOrd="0" destOrd="0" presId="urn:microsoft.com/office/officeart/2008/layout/PictureStrips"/>
    <dgm:cxn modelId="{AB5EF9F8-CF32-4B84-9091-33C86E308ACF}" type="presParOf" srcId="{ED6483CF-F609-459A-AD5F-C826F9E49978}" destId="{FC9E1858-124F-4931-8B1F-06269A9C7C36}" srcOrd="1" destOrd="0" presId="urn:microsoft.com/office/officeart/2008/layout/PictureStrips"/>
    <dgm:cxn modelId="{4F5BC740-2F15-4388-825A-9D824A85E2A8}" type="presParOf" srcId="{542086B5-4D97-456A-9851-155060FEC2C3}" destId="{BBAAAA3D-EDFB-4904-AB09-41620C0C0DB0}" srcOrd="1" destOrd="0" presId="urn:microsoft.com/office/officeart/2008/layout/PictureStrips"/>
    <dgm:cxn modelId="{59043AE3-55FD-4525-BACD-1A0F66D3AFD3}" type="presParOf" srcId="{542086B5-4D97-456A-9851-155060FEC2C3}" destId="{8A66B40C-986B-4D13-A06F-9193D3BA0704}" srcOrd="2" destOrd="0" presId="urn:microsoft.com/office/officeart/2008/layout/PictureStrips"/>
    <dgm:cxn modelId="{AEBD5108-63AC-40E3-BB70-05F76EF65A0D}" type="presParOf" srcId="{8A66B40C-986B-4D13-A06F-9193D3BA0704}" destId="{9935D80C-A3DA-4ED8-A9AD-5B05759534FF}" srcOrd="0" destOrd="0" presId="urn:microsoft.com/office/officeart/2008/layout/PictureStrips"/>
    <dgm:cxn modelId="{FD930AC0-59B1-4E61-8D74-BA9F32C38538}" type="presParOf" srcId="{8A66B40C-986B-4D13-A06F-9193D3BA0704}" destId="{0D047068-D9C9-4148-9727-0598CCF539E3}" srcOrd="1" destOrd="0" presId="urn:microsoft.com/office/officeart/2008/layout/PictureStrips"/>
    <dgm:cxn modelId="{88CD7F02-7775-4995-835B-641CFC03A0C3}" type="presParOf" srcId="{542086B5-4D97-456A-9851-155060FEC2C3}" destId="{55DE24E8-D440-42C7-8939-A8F145AF001B}" srcOrd="3" destOrd="0" presId="urn:microsoft.com/office/officeart/2008/layout/PictureStrips"/>
    <dgm:cxn modelId="{274FD02B-251A-4BB0-A696-34F8796757FB}" type="presParOf" srcId="{542086B5-4D97-456A-9851-155060FEC2C3}" destId="{5901FD44-1C5B-4022-870D-9CB224810F7C}" srcOrd="4" destOrd="0" presId="urn:microsoft.com/office/officeart/2008/layout/PictureStrips"/>
    <dgm:cxn modelId="{C389E6C0-07E5-4201-98FF-6EB11FE3CAE1}" type="presParOf" srcId="{5901FD44-1C5B-4022-870D-9CB224810F7C}" destId="{B2DC24B3-6320-4B18-81BF-6473982CD6FC}" srcOrd="0" destOrd="0" presId="urn:microsoft.com/office/officeart/2008/layout/PictureStrips"/>
    <dgm:cxn modelId="{747B38E1-FE79-4D0F-B2BD-69B1272E7E18}" type="presParOf" srcId="{5901FD44-1C5B-4022-870D-9CB224810F7C}" destId="{D57433E7-601F-469C-B430-27A541697ED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79AE6C-C76A-4446-B190-263120282031}">
      <dsp:nvSpPr>
        <dsp:cNvPr id="0" name=""/>
        <dsp:cNvSpPr/>
      </dsp:nvSpPr>
      <dsp:spPr>
        <a:xfrm>
          <a:off x="528459" y="1629395"/>
          <a:ext cx="5948520" cy="114121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98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002060"/>
              </a:solidFill>
            </a:rPr>
            <a:t>Rozwiązanie testu kompetencyjnego z języka angielskiego </a:t>
          </a:r>
          <a:r>
            <a:rPr lang="pl-PL" sz="1800" b="1" kern="1200" dirty="0" err="1" smtClean="0">
              <a:solidFill>
                <a:srgbClr val="002060"/>
              </a:solidFill>
            </a:rPr>
            <a:t>Entry</a:t>
          </a:r>
          <a:r>
            <a:rPr lang="pl-PL" sz="1800" b="1" kern="1200" dirty="0" smtClean="0">
              <a:solidFill>
                <a:srgbClr val="002060"/>
              </a:solidFill>
            </a:rPr>
            <a:t> test </a:t>
          </a:r>
          <a:r>
            <a:rPr lang="pl-PL" sz="1800" kern="1200" dirty="0" smtClean="0">
              <a:solidFill>
                <a:srgbClr val="002060"/>
              </a:solidFill>
            </a:rPr>
            <a:t>zamieszczonego na platformie </a:t>
          </a:r>
          <a:r>
            <a:rPr lang="pl-PL" sz="1800" kern="1200" dirty="0" err="1" smtClean="0">
              <a:solidFill>
                <a:srgbClr val="002060"/>
              </a:solidFill>
            </a:rPr>
            <a:t>Moodle</a:t>
          </a:r>
          <a:r>
            <a:rPr lang="pl-PL" sz="1800" kern="1200" dirty="0" smtClean="0">
              <a:solidFill>
                <a:srgbClr val="002060"/>
              </a:solidFill>
            </a:rPr>
            <a:t> Studium Praktycznej Nauki Języków Obcych</a:t>
          </a:r>
          <a:endParaRPr lang="en-GB" sz="1800" kern="1200" dirty="0"/>
        </a:p>
      </dsp:txBody>
      <dsp:txXfrm>
        <a:off x="528459" y="1629395"/>
        <a:ext cx="5948520" cy="1141214"/>
      </dsp:txXfrm>
    </dsp:sp>
    <dsp:sp modelId="{FC9E1858-124F-4931-8B1F-06269A9C7C36}">
      <dsp:nvSpPr>
        <dsp:cNvPr id="0" name=""/>
        <dsp:cNvSpPr/>
      </dsp:nvSpPr>
      <dsp:spPr>
        <a:xfrm>
          <a:off x="440285" y="1550870"/>
          <a:ext cx="798850" cy="119827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6000" r="-7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35D80C-A3DA-4ED8-A9AD-5B05759534FF}">
      <dsp:nvSpPr>
        <dsp:cNvPr id="0" name=""/>
        <dsp:cNvSpPr/>
      </dsp:nvSpPr>
      <dsp:spPr>
        <a:xfrm>
          <a:off x="724108" y="216022"/>
          <a:ext cx="5684233" cy="114121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98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002060"/>
              </a:solidFill>
            </a:rPr>
            <a:t>Dostarczenie dokumentów wyrażających chęć przystąpienia do Projektu</a:t>
          </a:r>
          <a:endParaRPr lang="en-GB" sz="1800" kern="1200" dirty="0"/>
        </a:p>
      </dsp:txBody>
      <dsp:txXfrm>
        <a:off x="724108" y="216022"/>
        <a:ext cx="5684233" cy="1141214"/>
      </dsp:txXfrm>
    </dsp:sp>
    <dsp:sp modelId="{0D047068-D9C9-4148-9727-0598CCF539E3}">
      <dsp:nvSpPr>
        <dsp:cNvPr id="0" name=""/>
        <dsp:cNvSpPr/>
      </dsp:nvSpPr>
      <dsp:spPr>
        <a:xfrm>
          <a:off x="518804" y="58984"/>
          <a:ext cx="798850" cy="1198275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77000" r="-7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C24B3-6320-4B18-81BF-6473982CD6FC}">
      <dsp:nvSpPr>
        <dsp:cNvPr id="0" name=""/>
        <dsp:cNvSpPr/>
      </dsp:nvSpPr>
      <dsp:spPr>
        <a:xfrm>
          <a:off x="649373" y="3144719"/>
          <a:ext cx="5758037" cy="114121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2982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002060"/>
              </a:solidFill>
            </a:rPr>
            <a:t>Formowanie wydziałowych grup</a:t>
          </a:r>
          <a:endParaRPr lang="en-GB" sz="1800" kern="1200" dirty="0"/>
        </a:p>
      </dsp:txBody>
      <dsp:txXfrm>
        <a:off x="649373" y="3144719"/>
        <a:ext cx="5758037" cy="1141214"/>
      </dsp:txXfrm>
    </dsp:sp>
    <dsp:sp modelId="{D57433E7-601F-469C-B430-27A541697ED7}">
      <dsp:nvSpPr>
        <dsp:cNvPr id="0" name=""/>
        <dsp:cNvSpPr/>
      </dsp:nvSpPr>
      <dsp:spPr>
        <a:xfrm>
          <a:off x="440285" y="3042763"/>
          <a:ext cx="798850" cy="11982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28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445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7793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ydzial ekon PL 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533" y="304800"/>
            <a:ext cx="2956560" cy="13472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2018-03-14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12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pic>
        <p:nvPicPr>
          <p:cNvPr id="9" name="Picture 8" descr="wydzial ekon PL 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389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8491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613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297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577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8949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016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779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8455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E7E2-F0BD-487F-8253-0C8C1A48803D}" type="datetimeFigureOut">
              <a:rPr lang="en-GB" smtClean="0"/>
              <a:pPr/>
              <a:t>14/03/2018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C6196-BB6C-438D-A0A4-D5FFCF49DC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115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Hucko@umk.pl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1919111"/>
            <a:ext cx="3330054" cy="299155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dirty="0" smtClean="0"/>
              <a:t>Spotkanie informacyjne projektu</a:t>
            </a:r>
            <a:br>
              <a:rPr lang="pl-PL" sz="2800" dirty="0" smtClean="0"/>
            </a:br>
            <a:r>
              <a:rPr lang="pl-PL" sz="2800" i="1" dirty="0" smtClean="0"/>
              <a:t>Podniesienie kompetencji kadry dydaktycznej UMK</a:t>
            </a:r>
            <a:br>
              <a:rPr lang="pl-PL" sz="2800" i="1" dirty="0" smtClean="0"/>
            </a:br>
            <a:r>
              <a:rPr lang="pl-PL" sz="2800" i="1" dirty="0" smtClean="0"/>
              <a:t/>
            </a:r>
            <a:br>
              <a:rPr lang="pl-PL" sz="2800" i="1" dirty="0" smtClean="0"/>
            </a:br>
            <a:r>
              <a:rPr lang="pl-PL" sz="2800" b="0" dirty="0" smtClean="0"/>
              <a:t>Zadanie </a:t>
            </a:r>
            <a:r>
              <a:rPr lang="pl-PL" sz="2800" b="0" dirty="0" smtClean="0"/>
              <a:t>1 (SPNJO)</a:t>
            </a:r>
            <a:endParaRPr lang="en-US" sz="28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5661" y="5136447"/>
            <a:ext cx="3513540" cy="3998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dirty="0" smtClean="0"/>
              <a:t>07.02.2018</a:t>
            </a:r>
            <a:endParaRPr lang="en-US" dirty="0"/>
          </a:p>
        </p:txBody>
      </p:sp>
      <p:pic>
        <p:nvPicPr>
          <p:cNvPr id="6" name="Symbol zastępczy zawartości 4" descr="FE_Wiedza_Edukacja_Rozwoj_rgb-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157" y="5733258"/>
            <a:ext cx="5746044" cy="112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05135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3"/>
          </p:nvPr>
        </p:nvSpPr>
        <p:spPr>
          <a:xfrm>
            <a:off x="467544" y="1052736"/>
            <a:ext cx="5867399" cy="927100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Zadanie 1</a:t>
            </a:r>
          </a:p>
          <a:p>
            <a:r>
              <a:rPr lang="pl-PL" dirty="0" smtClean="0"/>
              <a:t>Kurs dokształcający – Akademicki język angielski</a:t>
            </a:r>
            <a:endParaRPr lang="en-GB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type="body" sz="quarter" idx="22"/>
          </p:nvPr>
        </p:nvSpPr>
        <p:spPr>
          <a:xfrm>
            <a:off x="467544" y="2204864"/>
            <a:ext cx="8134549" cy="3429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b="1" u="sng" dirty="0" smtClean="0">
                <a:solidFill>
                  <a:srgbClr val="993366"/>
                </a:solidFill>
              </a:rPr>
              <a:t>Cele kursu:</a:t>
            </a:r>
            <a:endParaRPr lang="en-GB" sz="1800" b="1" u="sng" dirty="0" smtClean="0">
              <a:solidFill>
                <a:srgbClr val="993366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Przygotowanie uczestników kursu do prowadzenia </a:t>
            </a:r>
            <a:r>
              <a:rPr lang="pl-PL" sz="1800" dirty="0">
                <a:solidFill>
                  <a:srgbClr val="002060"/>
                </a:solidFill>
              </a:rPr>
              <a:t>zajęć </a:t>
            </a:r>
            <a:r>
              <a:rPr lang="pl-PL" sz="1800" dirty="0" smtClean="0">
                <a:solidFill>
                  <a:srgbClr val="002060"/>
                </a:solidFill>
              </a:rPr>
              <a:t>i wykładów w języku angielskim</a:t>
            </a:r>
            <a:endParaRPr lang="en-GB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Rozwijanie i praktyczne stosowanie  angielskiej  terminologii języka akademickiego</a:t>
            </a:r>
            <a:endParaRPr lang="en-GB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Przygotowywanie i przedstawianie prezentacji</a:t>
            </a:r>
            <a:endParaRPr lang="en-GB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Powtarzanie kluczowych obszarów gramatycznych</a:t>
            </a:r>
            <a:endParaRPr lang="en-GB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Zapoznawanie się ze słownictwem do debaty naukowej</a:t>
            </a:r>
            <a:endParaRPr lang="en-GB" sz="18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pl-PL" sz="1800" dirty="0" smtClean="0">
                <a:solidFill>
                  <a:srgbClr val="002060"/>
                </a:solidFill>
              </a:rPr>
              <a:t>Omawianie dodatkowych zagadnień wskazanych przez uczestników kursu.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434580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3"/>
          </p:nvPr>
        </p:nvSpPr>
        <p:spPr>
          <a:xfrm>
            <a:off x="467544" y="1052736"/>
            <a:ext cx="6624736" cy="1008112"/>
          </a:xfrm>
        </p:spPr>
        <p:txBody>
          <a:bodyPr>
            <a:normAutofit/>
          </a:bodyPr>
          <a:lstStyle/>
          <a:p>
            <a:r>
              <a:rPr lang="pl-PL" dirty="0" smtClean="0"/>
              <a:t>Zadanie 1</a:t>
            </a:r>
          </a:p>
          <a:p>
            <a:r>
              <a:rPr lang="pl-PL" dirty="0" smtClean="0"/>
              <a:t>Kurs dokształcający – Akademicki język angielski</a:t>
            </a:r>
            <a:endParaRPr lang="en-GB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type="body" sz="quarter" idx="22"/>
          </p:nvPr>
        </p:nvSpPr>
        <p:spPr>
          <a:xfrm>
            <a:off x="469899" y="2438400"/>
            <a:ext cx="8278565" cy="3429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002060"/>
                </a:solidFill>
              </a:rPr>
              <a:t>Kurs obejmuje 90 godzin dydaktycznych realizowanych </a:t>
            </a: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w </a:t>
            </a:r>
            <a:r>
              <a:rPr lang="pl-PL" sz="2400" dirty="0">
                <a:solidFill>
                  <a:srgbClr val="002060"/>
                </a:solidFill>
              </a:rPr>
              <a:t>ramach </a:t>
            </a:r>
            <a:r>
              <a:rPr lang="pl-PL" sz="2400" dirty="0" smtClean="0">
                <a:solidFill>
                  <a:srgbClr val="002060"/>
                </a:solidFill>
              </a:rPr>
              <a:t>jednego  </a:t>
            </a:r>
            <a:r>
              <a:rPr lang="pl-PL" sz="2400" dirty="0">
                <a:solidFill>
                  <a:srgbClr val="002060"/>
                </a:solidFill>
              </a:rPr>
              <a:t>semestru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002060"/>
                </a:solidFill>
              </a:rPr>
              <a:t>Uczestnicy otrzymują podręczniki  i materiały drukowane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002060"/>
                </a:solidFill>
              </a:rPr>
              <a:t>Część zajęć prowadzona jest w formie e-learningu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002060"/>
                </a:solidFill>
              </a:rPr>
              <a:t>Po zakończeniu i zaliczeniu zajęć, uczestnik otrzymuje świadectwo ukończenia kursu dokształcającego na poziomie </a:t>
            </a:r>
            <a:r>
              <a:rPr lang="pl-PL" sz="2400" dirty="0" smtClean="0">
                <a:solidFill>
                  <a:srgbClr val="002060"/>
                </a:solidFill>
              </a:rPr>
              <a:t>C1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74855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3"/>
          </p:nvPr>
        </p:nvSpPr>
        <p:spPr>
          <a:xfrm>
            <a:off x="467544" y="1052736"/>
            <a:ext cx="7848872" cy="927100"/>
          </a:xfrm>
        </p:spPr>
        <p:txBody>
          <a:bodyPr>
            <a:normAutofit fontScale="92500" lnSpcReduction="20000"/>
          </a:bodyPr>
          <a:lstStyle/>
          <a:p>
            <a:r>
              <a:rPr lang="pl-PL" sz="2000" dirty="0" smtClean="0"/>
              <a:t>Zadanie 1</a:t>
            </a:r>
          </a:p>
          <a:p>
            <a:r>
              <a:rPr lang="pl-PL" sz="2000" dirty="0" smtClean="0"/>
              <a:t>Kurs dokształcający – Akademicki język angielski</a:t>
            </a:r>
          </a:p>
          <a:p>
            <a:r>
              <a:rPr lang="pl-PL" sz="2000" dirty="0" smtClean="0"/>
              <a:t>I edycja: styczeń 2018 – czerwiec 2018</a:t>
            </a:r>
          </a:p>
          <a:p>
            <a:endParaRPr lang="en-GB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type="body" sz="quarter" idx="22"/>
          </p:nvPr>
        </p:nvSpPr>
        <p:spPr>
          <a:xfrm>
            <a:off x="395536" y="2132856"/>
            <a:ext cx="8062541" cy="403244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1800" dirty="0" smtClean="0">
                <a:solidFill>
                  <a:srgbClr val="002060"/>
                </a:solidFill>
              </a:rPr>
              <a:t>12 </a:t>
            </a:r>
            <a:r>
              <a:rPr lang="pl-PL" sz="1800" dirty="0">
                <a:solidFill>
                  <a:srgbClr val="002060"/>
                </a:solidFill>
              </a:rPr>
              <a:t>grup profilowanych:</a:t>
            </a:r>
          </a:p>
          <a:p>
            <a:pPr>
              <a:lnSpc>
                <a:spcPct val="120000"/>
              </a:lnSpc>
            </a:pPr>
            <a:endParaRPr lang="pl-PL" sz="18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Biologii i Ochrony Środowiska </a:t>
            </a:r>
            <a:r>
              <a:rPr lang="pl-PL" sz="1800" dirty="0"/>
              <a:t>– </a:t>
            </a:r>
            <a:r>
              <a:rPr lang="pl-PL" sz="1800" dirty="0">
                <a:solidFill>
                  <a:srgbClr val="002060"/>
                </a:solidFill>
              </a:rPr>
              <a:t>mgr Katarzyna Gałka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Chemii </a:t>
            </a:r>
            <a:r>
              <a:rPr lang="pl-PL" sz="1800" dirty="0">
                <a:solidFill>
                  <a:srgbClr val="002060"/>
                </a:solidFill>
              </a:rPr>
              <a:t>– mgr Radosława Dworak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Filologiczny </a:t>
            </a:r>
            <a:r>
              <a:rPr lang="pl-PL" sz="1800" dirty="0">
                <a:solidFill>
                  <a:srgbClr val="002060"/>
                </a:solidFill>
              </a:rPr>
              <a:t>– dwie grupy – mgr Kamila Szczepanowska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Fizyki, Astronomii i Informatyki Stosowanej </a:t>
            </a:r>
            <a:r>
              <a:rPr lang="pl-PL" sz="1800" dirty="0"/>
              <a:t>– </a:t>
            </a:r>
            <a:r>
              <a:rPr lang="pl-PL" sz="1800" dirty="0">
                <a:solidFill>
                  <a:srgbClr val="002060"/>
                </a:solidFill>
              </a:rPr>
              <a:t>mgr Jacek Wełniak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Humanistyczny </a:t>
            </a:r>
            <a:r>
              <a:rPr lang="pl-PL" sz="1800" dirty="0">
                <a:solidFill>
                  <a:srgbClr val="002060"/>
                </a:solidFill>
              </a:rPr>
              <a:t>– mgr Joanna </a:t>
            </a:r>
            <a:r>
              <a:rPr lang="pl-PL" sz="1800" dirty="0" err="1">
                <a:solidFill>
                  <a:srgbClr val="002060"/>
                </a:solidFill>
              </a:rPr>
              <a:t>Ososińska</a:t>
            </a:r>
            <a:r>
              <a:rPr lang="pl-PL" sz="1800" dirty="0">
                <a:solidFill>
                  <a:srgbClr val="002060"/>
                </a:solidFill>
              </a:rPr>
              <a:t>-Ciechomska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Nauk Ekonomicznych i Zarządzania </a:t>
            </a:r>
            <a:r>
              <a:rPr lang="pl-PL" sz="1800" dirty="0">
                <a:solidFill>
                  <a:srgbClr val="002060"/>
                </a:solidFill>
              </a:rPr>
              <a:t>– mgr Magdalena Bożenko-Kęska </a:t>
            </a:r>
            <a:r>
              <a:rPr lang="pl-PL" sz="1800" dirty="0" smtClean="0">
                <a:solidFill>
                  <a:srgbClr val="002060"/>
                </a:solidFill>
              </a:rPr>
              <a:t/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>                                                                                   mgr </a:t>
            </a:r>
            <a:r>
              <a:rPr lang="pl-PL" sz="1800" dirty="0">
                <a:solidFill>
                  <a:srgbClr val="002060"/>
                </a:solidFill>
              </a:rPr>
              <a:t>Ewa Kowalska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Nauk Historycznych </a:t>
            </a:r>
            <a:r>
              <a:rPr lang="pl-PL" sz="1800" dirty="0">
                <a:solidFill>
                  <a:srgbClr val="002060"/>
                </a:solidFill>
              </a:rPr>
              <a:t>– mgr Dorota Hoffmann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Nauk o Ziemi </a:t>
            </a:r>
            <a:r>
              <a:rPr lang="pl-PL" sz="1800" dirty="0">
                <a:solidFill>
                  <a:srgbClr val="002060"/>
                </a:solidFill>
              </a:rPr>
              <a:t>– mgr Anna Golańska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Nauk Pedagogicznych  </a:t>
            </a:r>
            <a:r>
              <a:rPr lang="pl-PL" sz="1800" dirty="0">
                <a:solidFill>
                  <a:srgbClr val="002060"/>
                </a:solidFill>
              </a:rPr>
              <a:t>- mgr Dorota </a:t>
            </a:r>
            <a:r>
              <a:rPr lang="pl-PL" sz="1800" dirty="0" err="1">
                <a:solidFill>
                  <a:srgbClr val="002060"/>
                </a:solidFill>
              </a:rPr>
              <a:t>Foltańska</a:t>
            </a:r>
            <a:r>
              <a:rPr lang="pl-PL" sz="1800" dirty="0">
                <a:solidFill>
                  <a:srgbClr val="002060"/>
                </a:solidFill>
              </a:rPr>
              <a:t>-Borowiecka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pl-PL" sz="1800" b="1" dirty="0">
                <a:solidFill>
                  <a:srgbClr val="993366"/>
                </a:solidFill>
              </a:rPr>
              <a:t>Wydział Politologii i Stosunków Międzynarodowych </a:t>
            </a:r>
            <a:r>
              <a:rPr lang="pl-PL" sz="1800" dirty="0">
                <a:solidFill>
                  <a:srgbClr val="002060"/>
                </a:solidFill>
              </a:rPr>
              <a:t>– mgr Anna </a:t>
            </a:r>
            <a:r>
              <a:rPr lang="pl-PL" sz="1800" dirty="0" err="1">
                <a:solidFill>
                  <a:srgbClr val="002060"/>
                </a:solidFill>
              </a:rPr>
              <a:t>Hućko</a:t>
            </a:r>
            <a:endParaRPr lang="pl-PL" sz="1800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56719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23"/>
          </p:nvPr>
        </p:nvSpPr>
        <p:spPr>
          <a:xfrm>
            <a:off x="467544" y="1052736"/>
            <a:ext cx="7776864" cy="792088"/>
          </a:xfrm>
        </p:spPr>
        <p:txBody>
          <a:bodyPr>
            <a:normAutofit/>
          </a:bodyPr>
          <a:lstStyle/>
          <a:p>
            <a:r>
              <a:rPr lang="pl-PL" sz="2000" dirty="0" smtClean="0"/>
              <a:t>Zadanie 1 - Kurs dokształcający – Akademicki język angielski</a:t>
            </a:r>
          </a:p>
          <a:p>
            <a:r>
              <a:rPr lang="pl-PL" sz="2000" dirty="0" smtClean="0"/>
              <a:t>II edycja: wrzesień 2018 – styczeń 2019</a:t>
            </a:r>
          </a:p>
          <a:p>
            <a:endParaRPr lang="en-GB" sz="2000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type="body" sz="quarter" idx="22"/>
          </p:nvPr>
        </p:nvSpPr>
        <p:spPr>
          <a:xfrm>
            <a:off x="469899" y="1988840"/>
            <a:ext cx="7702501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270071036"/>
              </p:ext>
            </p:extLst>
          </p:nvPr>
        </p:nvGraphicFramePr>
        <p:xfrm>
          <a:off x="755576" y="1988840"/>
          <a:ext cx="70567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56719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type="body" sz="quarter" idx="22"/>
          </p:nvPr>
        </p:nvSpPr>
        <p:spPr>
          <a:xfrm>
            <a:off x="683568" y="2564904"/>
            <a:ext cx="7594601" cy="199871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2000" dirty="0">
                <a:solidFill>
                  <a:srgbClr val="002060"/>
                </a:solidFill>
              </a:rPr>
              <a:t>W razie pytań proszę o kontakt: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pl-PL" sz="2000" dirty="0">
                <a:hlinkClick r:id="rId2"/>
              </a:rPr>
              <a:t>Anna.Hucko@umk.pl</a:t>
            </a:r>
            <a:endParaRPr lang="pl-PL" sz="2000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pl-PL" sz="2000" dirty="0">
                <a:solidFill>
                  <a:srgbClr val="002060"/>
                </a:solidFill>
              </a:rPr>
              <a:t>Studium Praktycznej Nauki Języków Obcych</a:t>
            </a:r>
            <a:endParaRPr lang="en-GB" sz="2000" dirty="0">
              <a:solidFill>
                <a:srgbClr val="002060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567197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213</Words>
  <Application>Microsoft Office PowerPoint</Application>
  <PresentationFormat>Pokaz na ekranie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Spotkanie informacyjne projektu Podniesienie kompetencji kadry dydaktycznej UMK  Zadanie 1 (SPNJO)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Ania</dc:creator>
  <cp:lastModifiedBy>UMK</cp:lastModifiedBy>
  <cp:revision>17</cp:revision>
  <dcterms:created xsi:type="dcterms:W3CDTF">2018-02-04T18:37:26Z</dcterms:created>
  <dcterms:modified xsi:type="dcterms:W3CDTF">2018-03-14T16:06:42Z</dcterms:modified>
</cp:coreProperties>
</file>