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0" r:id="rId2"/>
    <p:sldId id="282" r:id="rId3"/>
    <p:sldId id="283" r:id="rId4"/>
    <p:sldId id="286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0057D"/>
    <a:srgbClr val="083991"/>
    <a:srgbClr val="053A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704" autoAdjust="0"/>
  </p:normalViewPr>
  <p:slideViewPr>
    <p:cSldViewPr snapToGrid="0" snapToObjects="1">
      <p:cViewPr>
        <p:scale>
          <a:sx n="80" d="100"/>
          <a:sy n="80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8FFEE-CF1D-43C2-BA2B-2A677DDCB232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C999E-CC32-4508-99F8-BD266FAAFF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517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ydzial ekon PL 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04800"/>
            <a:ext cx="2956560" cy="1347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90057D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8809" y="5958253"/>
            <a:ext cx="1761057" cy="4129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800" smtClean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2018-03-14</a:t>
            </a:fld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0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5" name="Picture 14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4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>
            <a:off x="0" y="594052"/>
            <a:ext cx="2286000" cy="6263948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 userDrawn="1"/>
        </p:nvSpPr>
        <p:spPr>
          <a:xfrm>
            <a:off x="550852" y="1540354"/>
            <a:ext cx="1046460" cy="505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9.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10.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44836" y="6077156"/>
            <a:ext cx="51561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365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1" name="Picture 10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900" y="14605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9" name="Picture 8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45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10" name="Picture 9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00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1" name="Picture 10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33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0" name="Picture 9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10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9" name="Picture 8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3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5" y="0"/>
            <a:ext cx="6719557" cy="642035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836" y="6077156"/>
            <a:ext cx="420364" cy="3975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90057D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90057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8" name="Picture 17" descr="wydzial ekon PL 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76569"/>
            <a:ext cx="222504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60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930900" y="4011425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Office Theme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1919111"/>
            <a:ext cx="3330054" cy="2991555"/>
          </a:xfrm>
        </p:spPr>
        <p:txBody>
          <a:bodyPr/>
          <a:lstStyle/>
          <a:p>
            <a:pPr algn="ctr"/>
            <a:r>
              <a:rPr lang="pl-PL" sz="2500" dirty="0" smtClean="0"/>
              <a:t>Spotkanie informacyjne projektu</a:t>
            </a:r>
            <a:br>
              <a:rPr lang="pl-PL" sz="2500" dirty="0" smtClean="0"/>
            </a:br>
            <a:r>
              <a:rPr lang="pl-PL" sz="2500" i="1" dirty="0" smtClean="0"/>
              <a:t>Podniesienie kompetencji kadry dydaktycznej UMK</a:t>
            </a:r>
            <a:br>
              <a:rPr lang="pl-PL" sz="2500" i="1" dirty="0" smtClean="0"/>
            </a:br>
            <a:r>
              <a:rPr lang="pl-PL" sz="2500" i="1" dirty="0" smtClean="0"/>
              <a:t/>
            </a:r>
            <a:br>
              <a:rPr lang="pl-PL" sz="2500" i="1" dirty="0" smtClean="0"/>
            </a:br>
            <a:r>
              <a:rPr lang="pl-PL" sz="2500" b="0" dirty="0" smtClean="0"/>
              <a:t>Zadanie </a:t>
            </a:r>
            <a:r>
              <a:rPr lang="pl-PL" sz="2500" b="0" dirty="0" smtClean="0"/>
              <a:t>4 (</a:t>
            </a:r>
            <a:r>
              <a:rPr lang="pl-PL" sz="2500" b="0" dirty="0" err="1" smtClean="0"/>
              <a:t>IINiB</a:t>
            </a:r>
            <a:r>
              <a:rPr lang="pl-PL" sz="2500" b="0" dirty="0" smtClean="0"/>
              <a:t>)</a:t>
            </a:r>
            <a:endParaRPr lang="en-US" sz="25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5661" y="5136447"/>
            <a:ext cx="3513540" cy="399816"/>
          </a:xfrm>
        </p:spPr>
        <p:txBody>
          <a:bodyPr/>
          <a:lstStyle/>
          <a:p>
            <a:pPr algn="ctr"/>
            <a:r>
              <a:rPr lang="pl-PL" dirty="0" smtClean="0"/>
              <a:t>07.02.2018</a:t>
            </a:r>
            <a:endParaRPr lang="en-US" dirty="0"/>
          </a:p>
        </p:txBody>
      </p:sp>
      <p:pic>
        <p:nvPicPr>
          <p:cNvPr id="6" name="Symbol zastępczy zawartości 4" descr="FE_Wiedza_Edukacja_Rozwoj_rgb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157" y="5733258"/>
            <a:ext cx="5746044" cy="1124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7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Kurs IV: Zarządzanie informacją</a:t>
            </a:r>
          </a:p>
          <a:p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sz="1800" dirty="0" smtClean="0"/>
              <a:t>W ramach zajęć z IV Kursu pracownicy INSTYTUTU INFORMACJI NAUKOWEJ I BIBLIOLOGII WNH poprowadzą zajęcia z trzech przedmiotów: </a:t>
            </a:r>
          </a:p>
          <a:p>
            <a:r>
              <a:rPr lang="pl-PL" sz="1800" b="1" dirty="0" smtClean="0"/>
              <a:t>Dla młodych pracowników naukowych (mgr, dr):</a:t>
            </a:r>
          </a:p>
          <a:p>
            <a:pPr lvl="1"/>
            <a:r>
              <a:rPr lang="pl-PL" sz="2000" dirty="0" smtClean="0"/>
              <a:t>Współczesne techniki wyszukiwania, przetwarzania i zarządzania informacją (30 godz.)</a:t>
            </a:r>
          </a:p>
          <a:p>
            <a:r>
              <a:rPr lang="pl-PL" sz="1800" b="1" dirty="0" smtClean="0"/>
              <a:t>Dla doświadczonych pracowników naukowych (dr hab., prof.):</a:t>
            </a:r>
          </a:p>
          <a:p>
            <a:pPr lvl="1"/>
            <a:r>
              <a:rPr lang="pl-PL" sz="2000" dirty="0" smtClean="0"/>
              <a:t>Współczesne techniki wyszukiwania, przetwarzania i zarządzania informacją (30 godz.)</a:t>
            </a:r>
          </a:p>
          <a:p>
            <a:pPr lvl="1"/>
            <a:r>
              <a:rPr lang="pl-PL" sz="2000" dirty="0" smtClean="0"/>
              <a:t>Przetwarzanie informacji z naukowych baz danych (30 godz.)</a:t>
            </a:r>
          </a:p>
          <a:p>
            <a:pPr lvl="1"/>
            <a:r>
              <a:rPr lang="pl-PL" sz="2000" dirty="0" smtClean="0"/>
              <a:t>Metody i narzędzia prezentowania informacji (30 godz.)</a:t>
            </a:r>
            <a:endParaRPr lang="pl-PL" sz="2000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 smtClean="0"/>
              <a:t>Prowadzone zajęcia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Kurs IV: Zarządzanie informacją</a:t>
            </a:r>
          </a:p>
          <a:p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22"/>
          </p:nvPr>
        </p:nvSpPr>
        <p:spPr>
          <a:xfrm>
            <a:off x="469899" y="2438400"/>
            <a:ext cx="8074026" cy="3429000"/>
          </a:xfrm>
        </p:spPr>
        <p:txBody>
          <a:bodyPr/>
          <a:lstStyle/>
          <a:p>
            <a:pPr algn="ctr">
              <a:buNone/>
            </a:pPr>
            <a:r>
              <a:rPr lang="pl-PL" sz="1800" dirty="0" smtClean="0"/>
              <a:t>Dr hab. </a:t>
            </a:r>
            <a:r>
              <a:rPr lang="pl-PL" sz="1800" b="1" dirty="0" smtClean="0"/>
              <a:t>Małgorzata Kowalska</a:t>
            </a:r>
          </a:p>
          <a:p>
            <a:pPr algn="ctr">
              <a:buNone/>
            </a:pPr>
            <a:r>
              <a:rPr lang="pl-PL" sz="1800" dirty="0" smtClean="0"/>
              <a:t>Dr hab. </a:t>
            </a:r>
            <a:r>
              <a:rPr lang="pl-PL" sz="1800" b="1" dirty="0" err="1" smtClean="0"/>
              <a:t>Veslava</a:t>
            </a:r>
            <a:r>
              <a:rPr lang="pl-PL" sz="1800" b="1" dirty="0" smtClean="0"/>
              <a:t> Osińska</a:t>
            </a:r>
          </a:p>
          <a:p>
            <a:pPr algn="ctr">
              <a:buNone/>
            </a:pPr>
            <a:r>
              <a:rPr lang="pl-PL" sz="1800" dirty="0" smtClean="0"/>
              <a:t>Dr inż. </a:t>
            </a:r>
            <a:r>
              <a:rPr lang="pl-PL" sz="1800" b="1" dirty="0" smtClean="0"/>
              <a:t>Mariusz Jarocki</a:t>
            </a:r>
          </a:p>
          <a:p>
            <a:pPr algn="ctr">
              <a:buNone/>
            </a:pPr>
            <a:r>
              <a:rPr lang="pl-PL" sz="1800" dirty="0" smtClean="0"/>
              <a:t>Dr </a:t>
            </a:r>
            <a:r>
              <a:rPr lang="pl-PL" sz="1800" b="1" dirty="0" smtClean="0"/>
              <a:t>Natalia Pamuła-Cieślak</a:t>
            </a:r>
          </a:p>
          <a:p>
            <a:pPr algn="ctr">
              <a:buNone/>
            </a:pPr>
            <a:r>
              <a:rPr lang="pl-PL" sz="1800" dirty="0" smtClean="0"/>
              <a:t>Dr </a:t>
            </a:r>
            <a:r>
              <a:rPr lang="pl-PL" sz="1800" b="1" dirty="0" smtClean="0"/>
              <a:t>Paweł Marzec</a:t>
            </a:r>
            <a:endParaRPr lang="pl-PL" sz="2000" b="1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23"/>
          </p:nvPr>
        </p:nvSpPr>
        <p:spPr>
          <a:xfrm>
            <a:off x="469900" y="1460500"/>
            <a:ext cx="8226425" cy="927100"/>
          </a:xfrm>
        </p:spPr>
        <p:txBody>
          <a:bodyPr/>
          <a:lstStyle/>
          <a:p>
            <a:pPr algn="ctr"/>
            <a:r>
              <a:rPr lang="pl-PL" dirty="0" smtClean="0"/>
              <a:t>Prowadzący zajęcia</a:t>
            </a:r>
          </a:p>
          <a:p>
            <a:pPr algn="ctr"/>
            <a:r>
              <a:rPr lang="pl-PL" dirty="0" smtClean="0"/>
              <a:t>Instytut Informacji Naukowej i Bibliologii</a:t>
            </a:r>
            <a:endParaRPr lang="pl-PL" dirty="0"/>
          </a:p>
        </p:txBody>
      </p:sp>
      <p:pic>
        <p:nvPicPr>
          <p:cNvPr id="6" name="Obraz 5" descr="wiesia_kheo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4333875"/>
            <a:ext cx="1143000" cy="1524000"/>
          </a:xfrm>
          <a:prstGeom prst="rect">
            <a:avLst/>
          </a:prstGeom>
        </p:spPr>
      </p:pic>
      <p:pic>
        <p:nvPicPr>
          <p:cNvPr id="7" name="Obraz 6" descr="marzec_hhc9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4333875"/>
            <a:ext cx="1143000" cy="1524000"/>
          </a:xfrm>
          <a:prstGeom prst="rect">
            <a:avLst/>
          </a:prstGeom>
        </p:spPr>
      </p:pic>
      <p:pic>
        <p:nvPicPr>
          <p:cNvPr id="8" name="Obraz 7" descr="pamula-cieslak_nslbw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74" y="4333875"/>
            <a:ext cx="1143000" cy="1524000"/>
          </a:xfrm>
          <a:prstGeom prst="rect">
            <a:avLst/>
          </a:prstGeom>
        </p:spPr>
      </p:pic>
      <p:pic>
        <p:nvPicPr>
          <p:cNvPr id="10" name="Obraz 9" descr="Ashampoo_Snap_wtorek, 6 lutego 2018_19h06m23s_001_.png"/>
          <p:cNvPicPr>
            <a:picLocks noChangeAspect="1"/>
          </p:cNvPicPr>
          <p:nvPr/>
        </p:nvPicPr>
        <p:blipFill>
          <a:blip r:embed="rId5"/>
          <a:srcRect l="5263" t="4209" r="4986" b="3866"/>
          <a:stretch>
            <a:fillRect/>
          </a:stretch>
        </p:blipFill>
        <p:spPr>
          <a:xfrm>
            <a:off x="3977631" y="4333875"/>
            <a:ext cx="1159518" cy="1524000"/>
          </a:xfrm>
          <a:prstGeom prst="rect">
            <a:avLst/>
          </a:prstGeom>
        </p:spPr>
      </p:pic>
      <p:pic>
        <p:nvPicPr>
          <p:cNvPr id="11" name="Obraz 10" descr="malgorzata_kowalska.png"/>
          <p:cNvPicPr>
            <a:picLocks noChangeAspect="1"/>
          </p:cNvPicPr>
          <p:nvPr/>
        </p:nvPicPr>
        <p:blipFill>
          <a:blip r:embed="rId6"/>
          <a:srcRect l="12724" r="14135" b="2721"/>
          <a:stretch>
            <a:fillRect/>
          </a:stretch>
        </p:blipFill>
        <p:spPr>
          <a:xfrm>
            <a:off x="1133475" y="4333875"/>
            <a:ext cx="1143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Kurs IV: Zarządzanie informacją</a:t>
            </a:r>
          </a:p>
          <a:p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sz="2000" dirty="0" smtClean="0"/>
              <a:t>Prowadzący przedmiot: dr hab. Małgorzata Kowalska, dr Natalia Pamuła-Cieślak</a:t>
            </a:r>
          </a:p>
          <a:p>
            <a:r>
              <a:rPr lang="pl-PL" sz="2000" dirty="0" smtClean="0"/>
              <a:t>Tematyka:</a:t>
            </a:r>
          </a:p>
          <a:p>
            <a:pPr lvl="1"/>
            <a:r>
              <a:rPr lang="pl-PL" sz="2000" dirty="0" smtClean="0"/>
              <a:t>strategie i metody wyszukiwawcze</a:t>
            </a:r>
          </a:p>
          <a:p>
            <a:pPr lvl="1"/>
            <a:r>
              <a:rPr lang="pl-PL" sz="2000" dirty="0" smtClean="0"/>
              <a:t>zagadnienia oceny jakości informacji</a:t>
            </a:r>
          </a:p>
          <a:p>
            <a:pPr lvl="1"/>
            <a:r>
              <a:rPr lang="pl-PL" sz="2000" dirty="0" smtClean="0"/>
              <a:t>problematyka Ukrytego Internetu</a:t>
            </a:r>
          </a:p>
          <a:p>
            <a:pPr lvl="1"/>
            <a:r>
              <a:rPr lang="pl-PL" sz="2000" dirty="0" smtClean="0"/>
              <a:t>praktyczne wykorzystanie narzędzi i metod wyszukiwania informacji w zasobach cyfrowych (bazy danych, biblioteki cyfrowe, repozytoria, zasoby naukowe itp.)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 smtClean="0"/>
              <a:t>Współczesne techniki wyszukiwania, przetwarzania i zarządzania informacją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Kurs IV: Zarządzanie informacją</a:t>
            </a:r>
          </a:p>
          <a:p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sz="2000" dirty="0" smtClean="0"/>
              <a:t>Prowadzący przedmiot: dr hab. </a:t>
            </a:r>
            <a:r>
              <a:rPr lang="pl-PL" sz="2000" dirty="0" err="1" smtClean="0"/>
              <a:t>Veslava</a:t>
            </a:r>
            <a:r>
              <a:rPr lang="pl-PL" sz="2000" dirty="0" smtClean="0"/>
              <a:t> Osińska</a:t>
            </a:r>
          </a:p>
          <a:p>
            <a:r>
              <a:rPr lang="pl-PL" sz="2000" dirty="0" smtClean="0"/>
              <a:t>Tematyka:</a:t>
            </a:r>
          </a:p>
          <a:p>
            <a:pPr lvl="1"/>
            <a:r>
              <a:rPr lang="pl-PL" sz="2000" dirty="0" smtClean="0"/>
              <a:t>pozyskiwania, rejestrowania, filtrowania i organizowania wyspecjalizowanych informacji z naukowych baz danych</a:t>
            </a:r>
          </a:p>
          <a:p>
            <a:pPr lvl="1"/>
            <a:r>
              <a:rPr lang="pl-PL" sz="2000" dirty="0" smtClean="0"/>
              <a:t>przetwarzania oraz wizualizacji danych numerycznych i tekstowych z wykorzystaniem szerokiej gammy narzędzi, m.in. Web of Science, </a:t>
            </a:r>
            <a:r>
              <a:rPr lang="pl-PL" sz="2000" dirty="0" err="1" smtClean="0"/>
              <a:t>Scopus</a:t>
            </a:r>
            <a:r>
              <a:rPr lang="pl-PL" sz="2000" dirty="0" smtClean="0"/>
              <a:t>, Google Scholar, </a:t>
            </a:r>
            <a:r>
              <a:rPr lang="pl-PL" sz="2000" dirty="0" err="1" smtClean="0"/>
              <a:t>Expertus</a:t>
            </a:r>
            <a:endParaRPr lang="pl-PL" sz="2000" dirty="0" smtClean="0"/>
          </a:p>
          <a:p>
            <a:pPr lvl="1"/>
            <a:r>
              <a:rPr lang="pl-PL" sz="2000" dirty="0" smtClean="0"/>
              <a:t>kompleksowe analizy </a:t>
            </a:r>
            <a:r>
              <a:rPr lang="pl-PL" sz="2000" dirty="0" err="1" smtClean="0"/>
              <a:t>naukometryczne</a:t>
            </a:r>
            <a:r>
              <a:rPr lang="pl-PL" sz="2000" dirty="0" smtClean="0"/>
              <a:t> w wymiarze: pojedynczego naukowca, Uczelni oraz Polskiej Nauki</a:t>
            </a:r>
            <a:endParaRPr lang="pl-PL" sz="2000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 smtClean="0"/>
              <a:t>Przetwarzanie informacji z naukowych baz danych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Kurs IV: Zarządzanie informacją</a:t>
            </a:r>
          </a:p>
          <a:p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sz="2000" dirty="0" smtClean="0"/>
              <a:t>Prowadzący przedmiot: dr inż. Mariusz Jarocki, dr Paweł Marzec</a:t>
            </a:r>
          </a:p>
          <a:p>
            <a:r>
              <a:rPr lang="pl-PL" sz="2000" dirty="0" smtClean="0"/>
              <a:t>Tematyka:</a:t>
            </a:r>
          </a:p>
          <a:p>
            <a:pPr lvl="1"/>
            <a:r>
              <a:rPr lang="pl-PL" sz="2000" dirty="0" smtClean="0"/>
              <a:t>podstawowe metody i narzędzia (aplikacje oraz serwisy internetowe) wspomagające pracę naukowca w zakresie prezentacji informacji</a:t>
            </a:r>
          </a:p>
          <a:p>
            <a:pPr lvl="1"/>
            <a:r>
              <a:rPr lang="pl-PL" sz="2000" dirty="0" smtClean="0"/>
              <a:t>wzbogacanie prezentacji o animacje, muzykę, video czy elementy pozwalające na interakcje z audytorium</a:t>
            </a:r>
          </a:p>
          <a:p>
            <a:pPr lvl="1"/>
            <a:r>
              <a:rPr lang="pl-PL" sz="2000" dirty="0" smtClean="0"/>
              <a:t>możliwościach współpracy grupowej (w ramach sieciowego środowiska pracy) nad projektami informacyjnymi</a:t>
            </a:r>
          </a:p>
          <a:p>
            <a:pPr lvl="1"/>
            <a:endParaRPr lang="pl-PL" sz="2000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 smtClean="0"/>
              <a:t>Metody i narzędzia prezentowania informacji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16047</TotalTime>
  <Words>327</Words>
  <Application>Microsoft Office PowerPoint</Application>
  <PresentationFormat>Pokaz na ekranie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UMK</vt:lpstr>
      <vt:lpstr>Spotkanie informacyjne projektu Podniesienie kompetencji kadry dydaktycznej UMK  Zadanie 4 (IINiB)</vt:lpstr>
      <vt:lpstr>Slajd 2</vt:lpstr>
      <vt:lpstr>Slajd 3</vt:lpstr>
      <vt:lpstr>Slajd 4</vt:lpstr>
      <vt:lpstr>Slajd 5</vt:lpstr>
      <vt:lpstr>Slajd 6</vt:lpstr>
    </vt:vector>
  </TitlesOfParts>
  <Company>UMK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Powerpoint 4:3</dc:title>
  <dc:creator>UMK</dc:creator>
  <cp:lastModifiedBy>UMK</cp:lastModifiedBy>
  <cp:revision>270</cp:revision>
  <cp:lastPrinted>2016-11-19T13:26:22Z</cp:lastPrinted>
  <dcterms:created xsi:type="dcterms:W3CDTF">2016-01-15T08:49:16Z</dcterms:created>
  <dcterms:modified xsi:type="dcterms:W3CDTF">2018-03-14T16:06:32Z</dcterms:modified>
</cp:coreProperties>
</file>