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8" r:id="rId4"/>
    <p:sldId id="287" r:id="rId5"/>
    <p:sldId id="268" r:id="rId6"/>
    <p:sldId id="258" r:id="rId7"/>
    <p:sldId id="273" r:id="rId8"/>
    <p:sldId id="269" r:id="rId9"/>
    <p:sldId id="274" r:id="rId10"/>
    <p:sldId id="270" r:id="rId11"/>
    <p:sldId id="280" r:id="rId12"/>
    <p:sldId id="271" r:id="rId13"/>
    <p:sldId id="281" r:id="rId14"/>
    <p:sldId id="297" r:id="rId15"/>
    <p:sldId id="286" r:id="rId16"/>
    <p:sldId id="289" r:id="rId17"/>
    <p:sldId id="293" r:id="rId18"/>
    <p:sldId id="288" r:id="rId19"/>
    <p:sldId id="291" r:id="rId20"/>
    <p:sldId id="298" r:id="rId21"/>
    <p:sldId id="292" r:id="rId22"/>
    <p:sldId id="294" r:id="rId23"/>
    <p:sldId id="300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3991"/>
    <a:srgbClr val="053A98"/>
    <a:srgbClr val="9005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01" autoAdjust="0"/>
    <p:restoredTop sz="94038" autoAdjust="0"/>
  </p:normalViewPr>
  <p:slideViewPr>
    <p:cSldViewPr snapToGrid="0" snapToObjects="1">
      <p:cViewPr varScale="1">
        <p:scale>
          <a:sx n="120" d="100"/>
          <a:sy n="120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dynamicserp.pl/system-erp/co-to-jest-system-erp/" TargetMode="External"/><Relationship Id="rId1" Type="http://schemas.openxmlformats.org/officeDocument/2006/relationships/hyperlink" Target="https://gogomedia.pl/blog/business-it/business-intelligence-co-to-jest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dynamicserp.pl/system-erp/co-to-jest-system-erp/" TargetMode="External"/><Relationship Id="rId1" Type="http://schemas.openxmlformats.org/officeDocument/2006/relationships/hyperlink" Target="https://gogomedia.pl/blog/business-it/business-intelligence-co-to-jes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01856-7341-4E91-B2FD-D61D963B17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84D8C4-6725-4CDD-B8F2-B7A21B007673}">
      <dgm:prSet phldrT="[Tekst]" custT="1"/>
      <dgm:spPr/>
      <dgm:t>
        <a:bodyPr/>
        <a:lstStyle/>
        <a:p>
          <a:r>
            <a:rPr lang="pl-PL" sz="1800" i="0" dirty="0">
              <a:latin typeface="+mn-lt"/>
            </a:rPr>
            <a:t>Elastyczne narzędzia do analiz i prezentacji ekonomicznych</a:t>
          </a:r>
          <a:endParaRPr lang="pl-PL" sz="1800" i="0" dirty="0"/>
        </a:p>
      </dgm:t>
    </dgm:pt>
    <dgm:pt modelId="{F1B6AA31-DC58-4AF6-9B1C-8487F802292F}" type="parTrans" cxnId="{0528D015-C5B9-4198-BB13-6649EECD2943}">
      <dgm:prSet/>
      <dgm:spPr/>
      <dgm:t>
        <a:bodyPr/>
        <a:lstStyle/>
        <a:p>
          <a:endParaRPr lang="pl-PL"/>
        </a:p>
      </dgm:t>
    </dgm:pt>
    <dgm:pt modelId="{F1DD1952-4B34-4189-9A52-A9E9E1D1CBFA}" type="sibTrans" cxnId="{0528D015-C5B9-4198-BB13-6649EECD2943}">
      <dgm:prSet/>
      <dgm:spPr/>
      <dgm:t>
        <a:bodyPr/>
        <a:lstStyle/>
        <a:p>
          <a:endParaRPr lang="pl-PL"/>
        </a:p>
      </dgm:t>
    </dgm:pt>
    <dgm:pt modelId="{C80B4CA5-38EB-4774-B75A-8C5689F9B5DF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dirty="0">
              <a:solidFill>
                <a:srgbClr val="002060"/>
              </a:solidFill>
              <a:latin typeface="+mn-lt"/>
            </a:rPr>
            <a:t>Będziesz się płynnie poruszać w środowisku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Microsoft Office</a:t>
          </a:r>
          <a:r>
            <a:rPr lang="pl-PL" sz="1600" b="0" i="0" dirty="0">
              <a:solidFill>
                <a:srgbClr val="002060"/>
              </a:solidFill>
              <a:latin typeface="+mn-lt"/>
            </a:rPr>
            <a:t>;</a:t>
          </a:r>
          <a:r>
            <a:rPr lang="pl-PL" sz="1600" i="0" dirty="0">
              <a:solidFill>
                <a:srgbClr val="002060"/>
              </a:solidFill>
              <a:latin typeface="+mn-lt"/>
            </a:rPr>
            <a:t> </a:t>
          </a:r>
          <a:br>
            <a:rPr lang="pl-PL" sz="1600" i="0" dirty="0">
              <a:solidFill>
                <a:srgbClr val="002060"/>
              </a:solidFill>
              <a:latin typeface="+mn-lt"/>
            </a:rPr>
          </a:br>
          <a:r>
            <a:rPr lang="pl-PL" sz="1600" i="0" dirty="0">
              <a:solidFill>
                <a:srgbClr val="002060"/>
              </a:solidFill>
              <a:latin typeface="+mn-lt"/>
            </a:rPr>
            <a:t>będziesz umiał: analizować i łączyć dane między plikami arkusza kalkulacyjnego, pracować wspólnie na jednym pliku, tworzyć </a:t>
          </a:r>
          <a:br>
            <a:rPr lang="pl-PL" sz="1600" i="0" dirty="0">
              <a:solidFill>
                <a:srgbClr val="002060"/>
              </a:solidFill>
              <a:latin typeface="+mn-lt"/>
            </a:rPr>
          </a:br>
          <a:r>
            <a:rPr lang="pl-PL" sz="1600" i="0" dirty="0">
              <a:solidFill>
                <a:srgbClr val="002060"/>
              </a:solidFill>
              <a:latin typeface="+mn-lt"/>
            </a:rPr>
            <a:t>i obsługiwać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bazy danych </a:t>
          </a:r>
          <a:r>
            <a:rPr lang="pl-PL" sz="1600" i="0" dirty="0">
              <a:solidFill>
                <a:srgbClr val="002060"/>
              </a:solidFill>
              <a:latin typeface="+mn-lt"/>
            </a:rPr>
            <a:t>oraz opracowywać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profesjonalne prezentacje w PowerPoint i </a:t>
          </a:r>
          <a:r>
            <a:rPr lang="pl-PL" sz="1600" b="1" i="0" dirty="0" err="1">
              <a:solidFill>
                <a:srgbClr val="002060"/>
              </a:solidFill>
              <a:latin typeface="+mn-lt"/>
            </a:rPr>
            <a:t>Prezi</a:t>
          </a:r>
          <a:endParaRPr lang="pl-PL" sz="1600" b="1" i="0" dirty="0">
            <a:solidFill>
              <a:srgbClr val="002060"/>
            </a:solidFill>
            <a:latin typeface="+mn-lt"/>
          </a:endParaRPr>
        </a:p>
      </dgm:t>
    </dgm:pt>
    <dgm:pt modelId="{31932398-EF26-46B4-A351-D336044404E4}" type="parTrans" cxnId="{6047D311-EB9F-4DB7-8E43-048868AA69FA}">
      <dgm:prSet/>
      <dgm:spPr/>
      <dgm:t>
        <a:bodyPr/>
        <a:lstStyle/>
        <a:p>
          <a:endParaRPr lang="pl-PL"/>
        </a:p>
      </dgm:t>
    </dgm:pt>
    <dgm:pt modelId="{3AB18894-865D-4631-883B-9724B221FED3}" type="sibTrans" cxnId="{6047D311-EB9F-4DB7-8E43-048868AA69FA}">
      <dgm:prSet/>
      <dgm:spPr/>
      <dgm:t>
        <a:bodyPr/>
        <a:lstStyle/>
        <a:p>
          <a:endParaRPr lang="pl-PL"/>
        </a:p>
      </dgm:t>
    </dgm:pt>
    <dgm:pt modelId="{94014B0C-B153-4E9C-A567-618E700742A2}">
      <dgm:prSet phldrT="[Tekst]" custT="1"/>
      <dgm:spPr/>
      <dgm:t>
        <a:bodyPr/>
        <a:lstStyle/>
        <a:p>
          <a:r>
            <a:rPr lang="pl-PL" sz="1800" i="0" dirty="0">
              <a:latin typeface="+mn-lt"/>
            </a:rPr>
            <a:t>Zarządzanie </a:t>
          </a:r>
          <a:br>
            <a:rPr lang="pl-PL" sz="1800" i="0" dirty="0">
              <a:latin typeface="+mn-lt"/>
            </a:rPr>
          </a:br>
          <a:r>
            <a:rPr lang="pl-PL" sz="1800" i="0" dirty="0">
              <a:latin typeface="+mn-lt"/>
            </a:rPr>
            <a:t>w projektach informatycznych</a:t>
          </a:r>
          <a:endParaRPr lang="pl-PL" sz="1800" i="0" dirty="0"/>
        </a:p>
      </dgm:t>
    </dgm:pt>
    <dgm:pt modelId="{75895CBA-5BE6-4523-8B95-31A0D9BD6585}" type="parTrans" cxnId="{B87B0EAF-58C5-457F-A687-DC380E73EAB7}">
      <dgm:prSet/>
      <dgm:spPr/>
      <dgm:t>
        <a:bodyPr/>
        <a:lstStyle/>
        <a:p>
          <a:endParaRPr lang="pl-PL"/>
        </a:p>
      </dgm:t>
    </dgm:pt>
    <dgm:pt modelId="{AED5B698-D360-4B30-A3D5-E27D7DA8DD06}" type="sibTrans" cxnId="{B87B0EAF-58C5-457F-A687-DC380E73EAB7}">
      <dgm:prSet/>
      <dgm:spPr/>
      <dgm:t>
        <a:bodyPr/>
        <a:lstStyle/>
        <a:p>
          <a:endParaRPr lang="pl-PL"/>
        </a:p>
      </dgm:t>
    </dgm:pt>
    <dgm:pt modelId="{6A5E5E67-250E-4E78-8EDC-7511BE8E6D93}">
      <dgm:prSet phldrT="[Tekst]" custT="1"/>
      <dgm:spPr/>
      <dgm:t>
        <a:bodyPr/>
        <a:lstStyle/>
        <a:p>
          <a:r>
            <a:rPr lang="pl-PL" sz="1800" i="0" dirty="0">
              <a:latin typeface="+mn-lt"/>
            </a:rPr>
            <a:t>Systemy informatyczne </a:t>
          </a:r>
          <a:br>
            <a:rPr lang="pl-PL" sz="1800" i="0" dirty="0">
              <a:latin typeface="+mn-lt"/>
            </a:rPr>
          </a:br>
          <a:r>
            <a:rPr lang="pl-PL" sz="1800" i="0" dirty="0">
              <a:latin typeface="+mn-lt"/>
            </a:rPr>
            <a:t>w organizacji (I </a:t>
          </a:r>
          <a:r>
            <a:rPr lang="pl-PL" sz="1800" i="0" dirty="0" err="1">
              <a:latin typeface="+mn-lt"/>
            </a:rPr>
            <a:t>i</a:t>
          </a:r>
          <a:r>
            <a:rPr lang="pl-PL" sz="1800" i="0" dirty="0">
              <a:latin typeface="+mn-lt"/>
            </a:rPr>
            <a:t> II)</a:t>
          </a:r>
          <a:endParaRPr lang="pl-PL" sz="1800" i="0" dirty="0"/>
        </a:p>
      </dgm:t>
    </dgm:pt>
    <dgm:pt modelId="{0C872496-D6A2-4D1F-B585-622D41148DFA}" type="parTrans" cxnId="{2E9490DE-01D9-4E09-934A-89A6CF1AB98C}">
      <dgm:prSet/>
      <dgm:spPr/>
      <dgm:t>
        <a:bodyPr/>
        <a:lstStyle/>
        <a:p>
          <a:endParaRPr lang="pl-PL"/>
        </a:p>
      </dgm:t>
    </dgm:pt>
    <dgm:pt modelId="{133A48D7-4252-488A-9E72-E6CBBD5F3D57}" type="sibTrans" cxnId="{2E9490DE-01D9-4E09-934A-89A6CF1AB98C}">
      <dgm:prSet/>
      <dgm:spPr/>
      <dgm:t>
        <a:bodyPr/>
        <a:lstStyle/>
        <a:p>
          <a:endParaRPr lang="pl-PL"/>
        </a:p>
      </dgm:t>
    </dgm:pt>
    <dgm:pt modelId="{2835A0D2-9C10-4A40-ABC5-EF3944BBE525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Zapoznasz się z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nowoczesnymi systemami informatycznymi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(klasy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BI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– Business </a:t>
          </a:r>
          <a:r>
            <a:rPr lang="en-AU" sz="1600" i="0" kern="1200" noProof="0" dirty="0">
              <a:solidFill>
                <a:srgbClr val="002060"/>
              </a:solidFill>
              <a:latin typeface="Calibri"/>
              <a:ea typeface="+mn-ea"/>
              <a:cs typeface="+mn-cs"/>
            </a:rPr>
            <a:t>Intelligence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czy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  <a:hlinkClick xmlns:r="http://schemas.openxmlformats.org/officeDocument/2006/relationships" r:id="rId2"/>
            </a:rPr>
            <a:t>ERP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– Enterprise Resource Planning) 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wspomagającymi funkcjonowanie organizacji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(ze szczególnym uwzględnieniem rozwiązań firmy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SAP AG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- jednego z liderów rynku </a:t>
          </a:r>
          <a:b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</a:b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 tym obszarze); będziesz umiał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wybrać system </a:t>
          </a:r>
          <a:r>
            <a:rPr lang="pl-PL" sz="1600" b="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dla danej organizacji</a:t>
          </a:r>
        </a:p>
      </dgm:t>
    </dgm:pt>
    <dgm:pt modelId="{48164B98-6E5D-4856-B1E8-A753AED2137A}" type="parTrans" cxnId="{7F120255-11CE-4260-8BE7-DC66C47473E1}">
      <dgm:prSet/>
      <dgm:spPr/>
      <dgm:t>
        <a:bodyPr/>
        <a:lstStyle/>
        <a:p>
          <a:endParaRPr lang="pl-PL"/>
        </a:p>
      </dgm:t>
    </dgm:pt>
    <dgm:pt modelId="{F8585367-C872-46E0-91BD-9B5D60B82E17}" type="sibTrans" cxnId="{7F120255-11CE-4260-8BE7-DC66C47473E1}">
      <dgm:prSet/>
      <dgm:spPr/>
      <dgm:t>
        <a:bodyPr/>
        <a:lstStyle/>
        <a:p>
          <a:endParaRPr lang="pl-PL"/>
        </a:p>
      </dgm:t>
    </dgm:pt>
    <dgm:pt modelId="{35F26663-A4BB-4E23-98D9-C68CC0ACF3D6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dirty="0">
              <a:solidFill>
                <a:srgbClr val="002060"/>
              </a:solidFill>
            </a:rPr>
            <a:t>Zapoznasz się z wybranymi </a:t>
          </a:r>
          <a:r>
            <a:rPr lang="pl-PL" sz="1600" b="1" i="0" dirty="0">
              <a:solidFill>
                <a:srgbClr val="002060"/>
              </a:solidFill>
            </a:rPr>
            <a:t>metodykami zarządzania projektami IT</a:t>
          </a:r>
          <a:r>
            <a:rPr lang="pl-PL" sz="1600" i="0" dirty="0">
              <a:solidFill>
                <a:srgbClr val="002060"/>
              </a:solidFill>
            </a:rPr>
            <a:t>, będziesz umiał opracować </a:t>
          </a:r>
          <a:r>
            <a:rPr lang="pl-PL" sz="1600" b="1" i="0" dirty="0">
              <a:solidFill>
                <a:srgbClr val="002060"/>
              </a:solidFill>
            </a:rPr>
            <a:t>harmonogram projektu </a:t>
          </a:r>
          <a:r>
            <a:rPr lang="pl-PL" sz="1600" i="0" dirty="0">
              <a:solidFill>
                <a:srgbClr val="002060"/>
              </a:solidFill>
            </a:rPr>
            <a:t>i jego </a:t>
          </a:r>
          <a:r>
            <a:rPr lang="pl-PL" sz="1600" b="1" i="0" dirty="0">
              <a:solidFill>
                <a:srgbClr val="002060"/>
              </a:solidFill>
            </a:rPr>
            <a:t>budżet</a:t>
          </a:r>
          <a:r>
            <a:rPr lang="pl-PL" sz="1600" i="0" dirty="0">
              <a:solidFill>
                <a:srgbClr val="002060"/>
              </a:solidFill>
            </a:rPr>
            <a:t>, dowiesz się jak </a:t>
          </a:r>
          <a:r>
            <a:rPr lang="pl-PL" sz="1600" b="1" i="0" dirty="0">
              <a:solidFill>
                <a:srgbClr val="002060"/>
              </a:solidFill>
            </a:rPr>
            <a:t>zarządzać ryzykiem w projekcie</a:t>
          </a:r>
          <a:r>
            <a:rPr lang="pl-PL" sz="1600" i="0" dirty="0">
              <a:solidFill>
                <a:srgbClr val="002060"/>
              </a:solidFill>
            </a:rPr>
            <a:t>, poznasz </a:t>
          </a:r>
          <a:r>
            <a:rPr lang="pl-PL" sz="1600" b="1" i="0" dirty="0">
              <a:solidFill>
                <a:srgbClr val="002060"/>
              </a:solidFill>
            </a:rPr>
            <a:t>skuteczne metody komunikacji</a:t>
          </a:r>
          <a:r>
            <a:rPr lang="pl-PL" sz="1600" i="0" dirty="0">
              <a:solidFill>
                <a:srgbClr val="002060"/>
              </a:solidFill>
            </a:rPr>
            <a:t>, będziesz umiał efektywnie wykorzystać </a:t>
          </a:r>
          <a:br>
            <a:rPr lang="pl-PL" sz="1600" i="0" dirty="0">
              <a:solidFill>
                <a:srgbClr val="002060"/>
              </a:solidFill>
            </a:rPr>
          </a:br>
          <a:r>
            <a:rPr lang="pl-PL" sz="1600" b="1" i="0" dirty="0">
              <a:solidFill>
                <a:srgbClr val="002060"/>
              </a:solidFill>
            </a:rPr>
            <a:t>MS Project </a:t>
          </a:r>
          <a:r>
            <a:rPr lang="pl-PL" sz="1600" i="0" dirty="0">
              <a:solidFill>
                <a:srgbClr val="002060"/>
              </a:solidFill>
            </a:rPr>
            <a:t>– aplikację wspomagającą zarządzanie projektami</a:t>
          </a:r>
        </a:p>
      </dgm:t>
    </dgm:pt>
    <dgm:pt modelId="{05E902B2-C1EB-453D-8474-98185B71C8B7}" type="parTrans" cxnId="{10277833-6886-4425-879D-64C0E185F94A}">
      <dgm:prSet/>
      <dgm:spPr/>
      <dgm:t>
        <a:bodyPr/>
        <a:lstStyle/>
        <a:p>
          <a:endParaRPr lang="pl-PL"/>
        </a:p>
      </dgm:t>
    </dgm:pt>
    <dgm:pt modelId="{CA031358-F905-47F5-A41F-BC077F2AAE7C}" type="sibTrans" cxnId="{10277833-6886-4425-879D-64C0E185F94A}">
      <dgm:prSet/>
      <dgm:spPr/>
      <dgm:t>
        <a:bodyPr/>
        <a:lstStyle/>
        <a:p>
          <a:endParaRPr lang="pl-PL"/>
        </a:p>
      </dgm:t>
    </dgm:pt>
    <dgm:pt modelId="{0CB728D8-67F4-473C-86A8-3AACE916C041}" type="pres">
      <dgm:prSet presAssocID="{F8701856-7341-4E91-B2FD-D61D963B173E}" presName="Name0" presStyleCnt="0">
        <dgm:presLayoutVars>
          <dgm:dir/>
          <dgm:animLvl val="lvl"/>
          <dgm:resizeHandles val="exact"/>
        </dgm:presLayoutVars>
      </dgm:prSet>
      <dgm:spPr/>
    </dgm:pt>
    <dgm:pt modelId="{9521CD69-F58C-426A-914C-6B68D627BC2F}" type="pres">
      <dgm:prSet presAssocID="{BC84D8C4-6725-4CDD-B8F2-B7A21B007673}" presName="linNode" presStyleCnt="0"/>
      <dgm:spPr/>
    </dgm:pt>
    <dgm:pt modelId="{9FA7709E-8A47-4E83-8FD3-056092367799}" type="pres">
      <dgm:prSet presAssocID="{BC84D8C4-6725-4CDD-B8F2-B7A21B007673}" presName="parentText" presStyleLbl="node1" presStyleIdx="0" presStyleCnt="3" custScaleX="71963">
        <dgm:presLayoutVars>
          <dgm:chMax val="1"/>
          <dgm:bulletEnabled val="1"/>
        </dgm:presLayoutVars>
      </dgm:prSet>
      <dgm:spPr/>
    </dgm:pt>
    <dgm:pt modelId="{781E7CBB-6772-4E83-A14F-99A1E057E757}" type="pres">
      <dgm:prSet presAssocID="{BC84D8C4-6725-4CDD-B8F2-B7A21B007673}" presName="descendantText" presStyleLbl="alignAccFollowNode1" presStyleIdx="0" presStyleCnt="3" custScaleX="122435" custScaleY="116800">
        <dgm:presLayoutVars>
          <dgm:bulletEnabled val="1"/>
        </dgm:presLayoutVars>
      </dgm:prSet>
      <dgm:spPr/>
    </dgm:pt>
    <dgm:pt modelId="{E3E3DE9E-2750-4AAC-9090-88AADFE9A6AD}" type="pres">
      <dgm:prSet presAssocID="{F1DD1952-4B34-4189-9A52-A9E9E1D1CBFA}" presName="sp" presStyleCnt="0"/>
      <dgm:spPr/>
    </dgm:pt>
    <dgm:pt modelId="{EEFB129B-FBC6-40CA-A351-3A3DDD70539A}" type="pres">
      <dgm:prSet presAssocID="{94014B0C-B153-4E9C-A567-618E700742A2}" presName="linNode" presStyleCnt="0"/>
      <dgm:spPr/>
    </dgm:pt>
    <dgm:pt modelId="{3884F75A-AAF3-4667-A311-E40372BE5117}" type="pres">
      <dgm:prSet presAssocID="{94014B0C-B153-4E9C-A567-618E700742A2}" presName="parentText" presStyleLbl="node1" presStyleIdx="1" presStyleCnt="3" custScaleX="71963">
        <dgm:presLayoutVars>
          <dgm:chMax val="1"/>
          <dgm:bulletEnabled val="1"/>
        </dgm:presLayoutVars>
      </dgm:prSet>
      <dgm:spPr/>
    </dgm:pt>
    <dgm:pt modelId="{E886A433-9E1F-42CE-AE52-06D9BE79787F}" type="pres">
      <dgm:prSet presAssocID="{94014B0C-B153-4E9C-A567-618E700742A2}" presName="descendantText" presStyleLbl="alignAccFollowNode1" presStyleIdx="1" presStyleCnt="3" custScaleX="123109" custScaleY="113368">
        <dgm:presLayoutVars>
          <dgm:bulletEnabled val="1"/>
        </dgm:presLayoutVars>
      </dgm:prSet>
      <dgm:spPr/>
    </dgm:pt>
    <dgm:pt modelId="{01022FBA-996C-4AA5-BE5B-DFB1961057A4}" type="pres">
      <dgm:prSet presAssocID="{AED5B698-D360-4B30-A3D5-E27D7DA8DD06}" presName="sp" presStyleCnt="0"/>
      <dgm:spPr/>
    </dgm:pt>
    <dgm:pt modelId="{7B098A65-D8B9-4354-8CF1-905D0719B0D5}" type="pres">
      <dgm:prSet presAssocID="{6A5E5E67-250E-4E78-8EDC-7511BE8E6D93}" presName="linNode" presStyleCnt="0"/>
      <dgm:spPr/>
    </dgm:pt>
    <dgm:pt modelId="{84BE6D58-0589-4BC3-AD64-A4304B5522BD}" type="pres">
      <dgm:prSet presAssocID="{6A5E5E67-250E-4E78-8EDC-7511BE8E6D93}" presName="parentText" presStyleLbl="node1" presStyleIdx="2" presStyleCnt="3" custScaleX="70499">
        <dgm:presLayoutVars>
          <dgm:chMax val="1"/>
          <dgm:bulletEnabled val="1"/>
        </dgm:presLayoutVars>
      </dgm:prSet>
      <dgm:spPr/>
    </dgm:pt>
    <dgm:pt modelId="{0A5B4E94-9EA0-46F3-8662-CDD7E4E71690}" type="pres">
      <dgm:prSet presAssocID="{6A5E5E67-250E-4E78-8EDC-7511BE8E6D93}" presName="descendantText" presStyleLbl="alignAccFollowNode1" presStyleIdx="2" presStyleCnt="3" custScaleX="119151" custScaleY="112479">
        <dgm:presLayoutVars>
          <dgm:bulletEnabled val="1"/>
        </dgm:presLayoutVars>
      </dgm:prSet>
      <dgm:spPr/>
    </dgm:pt>
  </dgm:ptLst>
  <dgm:cxnLst>
    <dgm:cxn modelId="{6047D311-EB9F-4DB7-8E43-048868AA69FA}" srcId="{BC84D8C4-6725-4CDD-B8F2-B7A21B007673}" destId="{C80B4CA5-38EB-4774-B75A-8C5689F9B5DF}" srcOrd="0" destOrd="0" parTransId="{31932398-EF26-46B4-A351-D336044404E4}" sibTransId="{3AB18894-865D-4631-883B-9724B221FED3}"/>
    <dgm:cxn modelId="{0528D015-C5B9-4198-BB13-6649EECD2943}" srcId="{F8701856-7341-4E91-B2FD-D61D963B173E}" destId="{BC84D8C4-6725-4CDD-B8F2-B7A21B007673}" srcOrd="0" destOrd="0" parTransId="{F1B6AA31-DC58-4AF6-9B1C-8487F802292F}" sibTransId="{F1DD1952-4B34-4189-9A52-A9E9E1D1CBFA}"/>
    <dgm:cxn modelId="{42407816-2798-4ED0-86AD-DF05EA0D9EA3}" type="presOf" srcId="{F8701856-7341-4E91-B2FD-D61D963B173E}" destId="{0CB728D8-67F4-473C-86A8-3AACE916C041}" srcOrd="0" destOrd="0" presId="urn:microsoft.com/office/officeart/2005/8/layout/vList5"/>
    <dgm:cxn modelId="{87FCD21C-0DD6-41C5-9F45-EDC9F4895D78}" type="presOf" srcId="{BC84D8C4-6725-4CDD-B8F2-B7A21B007673}" destId="{9FA7709E-8A47-4E83-8FD3-056092367799}" srcOrd="0" destOrd="0" presId="urn:microsoft.com/office/officeart/2005/8/layout/vList5"/>
    <dgm:cxn modelId="{10277833-6886-4425-879D-64C0E185F94A}" srcId="{94014B0C-B153-4E9C-A567-618E700742A2}" destId="{35F26663-A4BB-4E23-98D9-C68CC0ACF3D6}" srcOrd="0" destOrd="0" parTransId="{05E902B2-C1EB-453D-8474-98185B71C8B7}" sibTransId="{CA031358-F905-47F5-A41F-BC077F2AAE7C}"/>
    <dgm:cxn modelId="{DB587465-6278-49B4-83A3-492EE69A95AB}" type="presOf" srcId="{6A5E5E67-250E-4E78-8EDC-7511BE8E6D93}" destId="{84BE6D58-0589-4BC3-AD64-A4304B5522BD}" srcOrd="0" destOrd="0" presId="urn:microsoft.com/office/officeart/2005/8/layout/vList5"/>
    <dgm:cxn modelId="{7F120255-11CE-4260-8BE7-DC66C47473E1}" srcId="{6A5E5E67-250E-4E78-8EDC-7511BE8E6D93}" destId="{2835A0D2-9C10-4A40-ABC5-EF3944BBE525}" srcOrd="0" destOrd="0" parTransId="{48164B98-6E5D-4856-B1E8-A753AED2137A}" sibTransId="{F8585367-C872-46E0-91BD-9B5D60B82E17}"/>
    <dgm:cxn modelId="{7430ADA1-2488-4D87-A1FB-4F2BB5AEBE3A}" type="presOf" srcId="{C80B4CA5-38EB-4774-B75A-8C5689F9B5DF}" destId="{781E7CBB-6772-4E83-A14F-99A1E057E757}" srcOrd="0" destOrd="0" presId="urn:microsoft.com/office/officeart/2005/8/layout/vList5"/>
    <dgm:cxn modelId="{6DB84AAC-99B8-41D6-81DD-8399080E3B13}" type="presOf" srcId="{35F26663-A4BB-4E23-98D9-C68CC0ACF3D6}" destId="{E886A433-9E1F-42CE-AE52-06D9BE79787F}" srcOrd="0" destOrd="0" presId="urn:microsoft.com/office/officeart/2005/8/layout/vList5"/>
    <dgm:cxn modelId="{B87B0EAF-58C5-457F-A687-DC380E73EAB7}" srcId="{F8701856-7341-4E91-B2FD-D61D963B173E}" destId="{94014B0C-B153-4E9C-A567-618E700742A2}" srcOrd="1" destOrd="0" parTransId="{75895CBA-5BE6-4523-8B95-31A0D9BD6585}" sibTransId="{AED5B698-D360-4B30-A3D5-E27D7DA8DD06}"/>
    <dgm:cxn modelId="{1DD544BC-8E9C-48DC-8D39-4D3483604642}" type="presOf" srcId="{2835A0D2-9C10-4A40-ABC5-EF3944BBE525}" destId="{0A5B4E94-9EA0-46F3-8662-CDD7E4E71690}" srcOrd="0" destOrd="0" presId="urn:microsoft.com/office/officeart/2005/8/layout/vList5"/>
    <dgm:cxn modelId="{2E9490DE-01D9-4E09-934A-89A6CF1AB98C}" srcId="{F8701856-7341-4E91-B2FD-D61D963B173E}" destId="{6A5E5E67-250E-4E78-8EDC-7511BE8E6D93}" srcOrd="2" destOrd="0" parTransId="{0C872496-D6A2-4D1F-B585-622D41148DFA}" sibTransId="{133A48D7-4252-488A-9E72-E6CBBD5F3D57}"/>
    <dgm:cxn modelId="{54727CE6-694D-43EB-B2DC-FD4AF0EF389B}" type="presOf" srcId="{94014B0C-B153-4E9C-A567-618E700742A2}" destId="{3884F75A-AAF3-4667-A311-E40372BE5117}" srcOrd="0" destOrd="0" presId="urn:microsoft.com/office/officeart/2005/8/layout/vList5"/>
    <dgm:cxn modelId="{9101A961-DC5A-4492-9977-4566E7149504}" type="presParOf" srcId="{0CB728D8-67F4-473C-86A8-3AACE916C041}" destId="{9521CD69-F58C-426A-914C-6B68D627BC2F}" srcOrd="0" destOrd="0" presId="urn:microsoft.com/office/officeart/2005/8/layout/vList5"/>
    <dgm:cxn modelId="{85E82859-8E3E-45E0-960D-BDA7BA2C7F5F}" type="presParOf" srcId="{9521CD69-F58C-426A-914C-6B68D627BC2F}" destId="{9FA7709E-8A47-4E83-8FD3-056092367799}" srcOrd="0" destOrd="0" presId="urn:microsoft.com/office/officeart/2005/8/layout/vList5"/>
    <dgm:cxn modelId="{AD02DF28-5CB2-4C9E-8637-654695911DFA}" type="presParOf" srcId="{9521CD69-F58C-426A-914C-6B68D627BC2F}" destId="{781E7CBB-6772-4E83-A14F-99A1E057E757}" srcOrd="1" destOrd="0" presId="urn:microsoft.com/office/officeart/2005/8/layout/vList5"/>
    <dgm:cxn modelId="{5A653A40-5D3D-49E8-B946-D7B9FE201A55}" type="presParOf" srcId="{0CB728D8-67F4-473C-86A8-3AACE916C041}" destId="{E3E3DE9E-2750-4AAC-9090-88AADFE9A6AD}" srcOrd="1" destOrd="0" presId="urn:microsoft.com/office/officeart/2005/8/layout/vList5"/>
    <dgm:cxn modelId="{2EF79548-D114-419D-AB59-BEFC8D349C54}" type="presParOf" srcId="{0CB728D8-67F4-473C-86A8-3AACE916C041}" destId="{EEFB129B-FBC6-40CA-A351-3A3DDD70539A}" srcOrd="2" destOrd="0" presId="urn:microsoft.com/office/officeart/2005/8/layout/vList5"/>
    <dgm:cxn modelId="{50C42FF5-73F6-488E-987D-B4DC65230D75}" type="presParOf" srcId="{EEFB129B-FBC6-40CA-A351-3A3DDD70539A}" destId="{3884F75A-AAF3-4667-A311-E40372BE5117}" srcOrd="0" destOrd="0" presId="urn:microsoft.com/office/officeart/2005/8/layout/vList5"/>
    <dgm:cxn modelId="{410C95E7-DE44-4BFD-B1F0-9FF2E2F67E7B}" type="presParOf" srcId="{EEFB129B-FBC6-40CA-A351-3A3DDD70539A}" destId="{E886A433-9E1F-42CE-AE52-06D9BE79787F}" srcOrd="1" destOrd="0" presId="urn:microsoft.com/office/officeart/2005/8/layout/vList5"/>
    <dgm:cxn modelId="{E1A9C45E-46AB-461C-B26C-E3DF3F734A13}" type="presParOf" srcId="{0CB728D8-67F4-473C-86A8-3AACE916C041}" destId="{01022FBA-996C-4AA5-BE5B-DFB1961057A4}" srcOrd="3" destOrd="0" presId="urn:microsoft.com/office/officeart/2005/8/layout/vList5"/>
    <dgm:cxn modelId="{24A021B3-FA2A-4611-A75C-789696197ED0}" type="presParOf" srcId="{0CB728D8-67F4-473C-86A8-3AACE916C041}" destId="{7B098A65-D8B9-4354-8CF1-905D0719B0D5}" srcOrd="4" destOrd="0" presId="urn:microsoft.com/office/officeart/2005/8/layout/vList5"/>
    <dgm:cxn modelId="{470EBD0F-2361-42B8-88D2-0D7B4E57024C}" type="presParOf" srcId="{7B098A65-D8B9-4354-8CF1-905D0719B0D5}" destId="{84BE6D58-0589-4BC3-AD64-A4304B5522BD}" srcOrd="0" destOrd="0" presId="urn:microsoft.com/office/officeart/2005/8/layout/vList5"/>
    <dgm:cxn modelId="{EAB3D6F2-B1D0-4E0B-9CD7-51F242575BF0}" type="presParOf" srcId="{7B098A65-D8B9-4354-8CF1-905D0719B0D5}" destId="{0A5B4E94-9EA0-46F3-8662-CDD7E4E716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01856-7341-4E91-B2FD-D61D963B17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84D8C4-6725-4CDD-B8F2-B7A21B007673}">
      <dgm:prSet phldrT="[Tekst]" custT="1"/>
      <dgm:spPr/>
      <dgm:t>
        <a:bodyPr/>
        <a:lstStyle/>
        <a:p>
          <a:r>
            <a:rPr lang="en-AU" sz="1800" i="0" noProof="0" dirty="0"/>
            <a:t>English for Economics</a:t>
          </a:r>
        </a:p>
      </dgm:t>
    </dgm:pt>
    <dgm:pt modelId="{F1B6AA31-DC58-4AF6-9B1C-8487F802292F}" type="parTrans" cxnId="{0528D015-C5B9-4198-BB13-6649EECD2943}">
      <dgm:prSet/>
      <dgm:spPr/>
      <dgm:t>
        <a:bodyPr/>
        <a:lstStyle/>
        <a:p>
          <a:endParaRPr lang="pl-PL"/>
        </a:p>
      </dgm:t>
    </dgm:pt>
    <dgm:pt modelId="{F1DD1952-4B34-4189-9A52-A9E9E1D1CBFA}" type="sibTrans" cxnId="{0528D015-C5B9-4198-BB13-6649EECD2943}">
      <dgm:prSet/>
      <dgm:spPr/>
      <dgm:t>
        <a:bodyPr/>
        <a:lstStyle/>
        <a:p>
          <a:endParaRPr lang="pl-PL"/>
        </a:p>
      </dgm:t>
    </dgm:pt>
    <dgm:pt modelId="{C80B4CA5-38EB-4774-B75A-8C5689F9B5DF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kompetencje językowe </a:t>
          </a:r>
          <a:r>
            <a:rPr lang="pl-PL" sz="1600" i="0" dirty="0">
              <a:solidFill>
                <a:srgbClr val="002060"/>
              </a:solidFill>
              <a:latin typeface="+mn-lt"/>
            </a:rPr>
            <a:t>w zakresie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specjalistycznego języka biznesowego</a:t>
          </a:r>
          <a:r>
            <a:rPr lang="pl-PL" sz="1600" i="0" dirty="0">
              <a:solidFill>
                <a:srgbClr val="002060"/>
              </a:solidFill>
              <a:latin typeface="+mn-lt"/>
            </a:rPr>
            <a:t>, omawiając tematy takie jak: globalizacja, zrównoważony rozwój, makroekonomia i </a:t>
          </a:r>
          <a:r>
            <a:rPr lang="pl-PL" sz="1600" i="0" dirty="0" err="1">
              <a:solidFill>
                <a:srgbClr val="002060"/>
              </a:solidFill>
              <a:latin typeface="+mn-lt"/>
            </a:rPr>
            <a:t>mikrofinanse</a:t>
          </a:r>
          <a:r>
            <a:rPr lang="pl-PL" sz="1600" i="0" dirty="0">
              <a:solidFill>
                <a:srgbClr val="002060"/>
              </a:solidFill>
              <a:latin typeface="+mn-lt"/>
            </a:rPr>
            <a:t> czy rynek pracy</a:t>
          </a:r>
          <a:endParaRPr lang="pl-PL" sz="1600" b="1" i="0" dirty="0">
            <a:solidFill>
              <a:srgbClr val="002060"/>
            </a:solidFill>
            <a:latin typeface="+mn-lt"/>
          </a:endParaRPr>
        </a:p>
      </dgm:t>
    </dgm:pt>
    <dgm:pt modelId="{31932398-EF26-46B4-A351-D336044404E4}" type="parTrans" cxnId="{6047D311-EB9F-4DB7-8E43-048868AA69FA}">
      <dgm:prSet/>
      <dgm:spPr/>
      <dgm:t>
        <a:bodyPr/>
        <a:lstStyle/>
        <a:p>
          <a:endParaRPr lang="pl-PL"/>
        </a:p>
      </dgm:t>
    </dgm:pt>
    <dgm:pt modelId="{3AB18894-865D-4631-883B-9724B221FED3}" type="sibTrans" cxnId="{6047D311-EB9F-4DB7-8E43-048868AA69FA}">
      <dgm:prSet/>
      <dgm:spPr/>
      <dgm:t>
        <a:bodyPr/>
        <a:lstStyle/>
        <a:p>
          <a:endParaRPr lang="pl-PL"/>
        </a:p>
      </dgm:t>
    </dgm:pt>
    <dgm:pt modelId="{94014B0C-B153-4E9C-A567-618E700742A2}">
      <dgm:prSet phldrT="[Tekst]" custT="1"/>
      <dgm:spPr/>
      <dgm:t>
        <a:bodyPr/>
        <a:lstStyle/>
        <a:p>
          <a:r>
            <a:rPr lang="pl-PL" sz="1800" i="0" dirty="0">
              <a:latin typeface="+mn-lt"/>
            </a:rPr>
            <a:t>English </a:t>
          </a:r>
          <a:br>
            <a:rPr lang="pl-PL" sz="1800" i="0" dirty="0">
              <a:latin typeface="+mn-lt"/>
            </a:rPr>
          </a:br>
          <a:r>
            <a:rPr lang="pl-PL" sz="1800" i="0" dirty="0">
              <a:latin typeface="+mn-lt"/>
            </a:rPr>
            <a:t>for Finance</a:t>
          </a:r>
          <a:endParaRPr lang="pl-PL" sz="1800" i="0" dirty="0"/>
        </a:p>
      </dgm:t>
    </dgm:pt>
    <dgm:pt modelId="{75895CBA-5BE6-4523-8B95-31A0D9BD6585}" type="parTrans" cxnId="{B87B0EAF-58C5-457F-A687-DC380E73EAB7}">
      <dgm:prSet/>
      <dgm:spPr/>
      <dgm:t>
        <a:bodyPr/>
        <a:lstStyle/>
        <a:p>
          <a:endParaRPr lang="pl-PL"/>
        </a:p>
      </dgm:t>
    </dgm:pt>
    <dgm:pt modelId="{AED5B698-D360-4B30-A3D5-E27D7DA8DD06}" type="sibTrans" cxnId="{B87B0EAF-58C5-457F-A687-DC380E73EAB7}">
      <dgm:prSet/>
      <dgm:spPr/>
      <dgm:t>
        <a:bodyPr/>
        <a:lstStyle/>
        <a:p>
          <a:endParaRPr lang="pl-PL"/>
        </a:p>
      </dgm:t>
    </dgm:pt>
    <dgm:pt modelId="{6A5E5E67-250E-4E78-8EDC-7511BE8E6D93}">
      <dgm:prSet phldrT="[Tekst]" custT="1"/>
      <dgm:spPr/>
      <dgm:t>
        <a:bodyPr/>
        <a:lstStyle/>
        <a:p>
          <a:r>
            <a:rPr lang="de-DE" sz="1800" noProof="0" dirty="0"/>
            <a:t>Deutsch im Unternehmen </a:t>
          </a:r>
          <a:endParaRPr lang="de-DE" sz="1800" i="0" noProof="0" dirty="0"/>
        </a:p>
      </dgm:t>
    </dgm:pt>
    <dgm:pt modelId="{0C872496-D6A2-4D1F-B585-622D41148DFA}" type="parTrans" cxnId="{2E9490DE-01D9-4E09-934A-89A6CF1AB98C}">
      <dgm:prSet/>
      <dgm:spPr/>
      <dgm:t>
        <a:bodyPr/>
        <a:lstStyle/>
        <a:p>
          <a:endParaRPr lang="pl-PL"/>
        </a:p>
      </dgm:t>
    </dgm:pt>
    <dgm:pt modelId="{133A48D7-4252-488A-9E72-E6CBBD5F3D57}" type="sibTrans" cxnId="{2E9490DE-01D9-4E09-934A-89A6CF1AB98C}">
      <dgm:prSet/>
      <dgm:spPr/>
      <dgm:t>
        <a:bodyPr/>
        <a:lstStyle/>
        <a:p>
          <a:endParaRPr lang="pl-PL"/>
        </a:p>
      </dgm:t>
    </dgm:pt>
    <dgm:pt modelId="{2835A0D2-9C10-4A40-ABC5-EF3944BBE525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kompetencje językowe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, pracując ze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specjalistycznymi tekstami z dziedziny finansów 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i omawiając tematy takie jak pieniądz, konta i lokaty, euro i Europejski Bank Centralny</a:t>
          </a:r>
          <a:endParaRPr lang="pl-PL" sz="1600" b="1" i="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48164B98-6E5D-4856-B1E8-A753AED2137A}" type="parTrans" cxnId="{7F120255-11CE-4260-8BE7-DC66C47473E1}">
      <dgm:prSet/>
      <dgm:spPr/>
      <dgm:t>
        <a:bodyPr/>
        <a:lstStyle/>
        <a:p>
          <a:endParaRPr lang="pl-PL"/>
        </a:p>
      </dgm:t>
    </dgm:pt>
    <dgm:pt modelId="{F8585367-C872-46E0-91BD-9B5D60B82E17}" type="sibTrans" cxnId="{7F120255-11CE-4260-8BE7-DC66C47473E1}">
      <dgm:prSet/>
      <dgm:spPr/>
      <dgm:t>
        <a:bodyPr/>
        <a:lstStyle/>
        <a:p>
          <a:endParaRPr lang="pl-PL"/>
        </a:p>
      </dgm:t>
    </dgm:pt>
    <dgm:pt modelId="{96E4F25A-A8D9-4602-AFF8-0C35ECA3577F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kompetencje językowe </a:t>
          </a:r>
          <a:r>
            <a:rPr lang="pl-PL" sz="1600" i="0" dirty="0">
              <a:solidFill>
                <a:srgbClr val="002060"/>
              </a:solidFill>
              <a:latin typeface="+mn-lt"/>
            </a:rPr>
            <a:t>w zakresie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mówienia, czytania i rozumienia</a:t>
          </a:r>
          <a:r>
            <a:rPr lang="pl-PL" sz="1600" i="0" dirty="0">
              <a:solidFill>
                <a:srgbClr val="002060"/>
              </a:solidFill>
              <a:latin typeface="+mn-lt"/>
            </a:rPr>
            <a:t>, omawiając tematy takie jak: bankowość, rachunkowość, czy rozliczenia w handlu międzynarodowym</a:t>
          </a:r>
          <a:endParaRPr lang="pl-PL" sz="1600" i="1" dirty="0">
            <a:solidFill>
              <a:srgbClr val="002060"/>
            </a:solidFill>
          </a:endParaRPr>
        </a:p>
      </dgm:t>
    </dgm:pt>
    <dgm:pt modelId="{0B3093F0-1C37-48C3-BEB3-3005B1EE7B20}" type="parTrans" cxnId="{25C28EE1-8D3E-4EC1-BDD3-7E280E1F6DAF}">
      <dgm:prSet/>
      <dgm:spPr/>
      <dgm:t>
        <a:bodyPr/>
        <a:lstStyle/>
        <a:p>
          <a:endParaRPr lang="pl-PL"/>
        </a:p>
      </dgm:t>
    </dgm:pt>
    <dgm:pt modelId="{F53187E7-EDDE-4EBA-8D06-5BDCC62D7A06}" type="sibTrans" cxnId="{25C28EE1-8D3E-4EC1-BDD3-7E280E1F6DAF}">
      <dgm:prSet/>
      <dgm:spPr/>
      <dgm:t>
        <a:bodyPr/>
        <a:lstStyle/>
        <a:p>
          <a:endParaRPr lang="pl-PL"/>
        </a:p>
      </dgm:t>
    </dgm:pt>
    <dgm:pt modelId="{902261D1-65FC-49C3-BBAC-31CCC2432F32}">
      <dgm:prSet phldrT="[Tekst]" custT="1"/>
      <dgm:spPr/>
      <dgm:t>
        <a:bodyPr/>
        <a:lstStyle/>
        <a:p>
          <a:r>
            <a:rPr lang="de-DE" sz="1800" noProof="0" dirty="0"/>
            <a:t>Fachsprache Deutsch – Wirtschaft </a:t>
          </a:r>
          <a:endParaRPr lang="de-DE" sz="1800" i="0" noProof="0" dirty="0"/>
        </a:p>
      </dgm:t>
    </dgm:pt>
    <dgm:pt modelId="{7F38B5C4-B575-4A69-AD9C-6AE2CFFD7D55}" type="parTrans" cxnId="{55E42725-AADB-4282-A200-E630718FA453}">
      <dgm:prSet/>
      <dgm:spPr/>
      <dgm:t>
        <a:bodyPr/>
        <a:lstStyle/>
        <a:p>
          <a:endParaRPr lang="pl-PL"/>
        </a:p>
      </dgm:t>
    </dgm:pt>
    <dgm:pt modelId="{32C6257F-72FA-43C2-81DD-DFEAB61E33DD}" type="sibTrans" cxnId="{55E42725-AADB-4282-A200-E630718FA453}">
      <dgm:prSet/>
      <dgm:spPr/>
      <dgm:t>
        <a:bodyPr/>
        <a:lstStyle/>
        <a:p>
          <a:endParaRPr lang="pl-PL"/>
        </a:p>
      </dgm:t>
    </dgm:pt>
    <dgm:pt modelId="{F17BD8C3-8D71-428C-9DEB-CDE37B7B6B01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dirty="0">
              <a:solidFill>
                <a:srgbClr val="002060"/>
              </a:solidFill>
              <a:latin typeface="+mn-lt"/>
            </a:rPr>
            <a:t>Rozwiniesz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4 sprawności językowe: mówienie, czytanie, rozumienie </a:t>
          </a:r>
          <a:br>
            <a:rPr lang="pl-PL" sz="1600" b="1" i="0" dirty="0">
              <a:solidFill>
                <a:srgbClr val="002060"/>
              </a:solidFill>
              <a:latin typeface="+mn-lt"/>
            </a:rPr>
          </a:br>
          <a:r>
            <a:rPr lang="pl-PL" sz="1600" b="1" i="0" dirty="0">
              <a:solidFill>
                <a:srgbClr val="002060"/>
              </a:solidFill>
              <a:latin typeface="+mn-lt"/>
            </a:rPr>
            <a:t>i pisanie</a:t>
          </a:r>
          <a:r>
            <a:rPr lang="pl-PL" sz="1600" i="0" dirty="0">
              <a:solidFill>
                <a:srgbClr val="002060"/>
              </a:solidFill>
              <a:latin typeface="+mn-lt"/>
            </a:rPr>
            <a:t>, pracując z oryginalnymi nagraniami i różnorodnymi materiałami tekstowymi; opanujesz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słownictwo </a:t>
          </a:r>
          <a:r>
            <a:rPr lang="pl-PL" sz="1600" b="0" i="0" dirty="0">
              <a:solidFill>
                <a:srgbClr val="002060"/>
              </a:solidFill>
              <a:latin typeface="+mn-lt"/>
            </a:rPr>
            <a:t>ogólne i ekonomiczne</a:t>
          </a:r>
          <a:endParaRPr lang="pl-PL" sz="1600" b="0" i="0" dirty="0">
            <a:solidFill>
              <a:srgbClr val="002060"/>
            </a:solidFill>
          </a:endParaRPr>
        </a:p>
      </dgm:t>
    </dgm:pt>
    <dgm:pt modelId="{B1AB5188-16D5-4A6C-BD63-6C046D05F088}" type="parTrans" cxnId="{8B07D89A-85DD-41BF-A13F-1DB0B06949C7}">
      <dgm:prSet/>
      <dgm:spPr/>
      <dgm:t>
        <a:bodyPr/>
        <a:lstStyle/>
        <a:p>
          <a:endParaRPr lang="pl-PL"/>
        </a:p>
      </dgm:t>
    </dgm:pt>
    <dgm:pt modelId="{038E2D04-56B6-4D6E-AAA6-8D77BC485B94}" type="sibTrans" cxnId="{8B07D89A-85DD-41BF-A13F-1DB0B06949C7}">
      <dgm:prSet/>
      <dgm:spPr/>
      <dgm:t>
        <a:bodyPr/>
        <a:lstStyle/>
        <a:p>
          <a:endParaRPr lang="pl-PL"/>
        </a:p>
      </dgm:t>
    </dgm:pt>
    <dgm:pt modelId="{145FE0D3-0A80-4375-A780-4021EB3765B0}">
      <dgm:prSet phldrT="[Tekst]" custT="1"/>
      <dgm:spPr/>
      <dgm:t>
        <a:bodyPr/>
        <a:lstStyle/>
        <a:p>
          <a:r>
            <a:rPr lang="de-DE" sz="1800" noProof="0" dirty="0"/>
            <a:t>Fachsprache Deutsch – </a:t>
          </a:r>
          <a:br>
            <a:rPr lang="de-DE" sz="1800" noProof="0" dirty="0"/>
          </a:br>
          <a:r>
            <a:rPr lang="de-DE" sz="1800" noProof="0" dirty="0"/>
            <a:t>Finanzen</a:t>
          </a:r>
          <a:endParaRPr lang="de-DE" sz="1800" i="0" noProof="0" dirty="0"/>
        </a:p>
      </dgm:t>
    </dgm:pt>
    <dgm:pt modelId="{07F16F05-D88C-4E91-91FA-C9DF4FDC6C1A}" type="parTrans" cxnId="{531593BD-FD95-43A3-BB29-1C7FF2377F94}">
      <dgm:prSet/>
      <dgm:spPr/>
      <dgm:t>
        <a:bodyPr/>
        <a:lstStyle/>
        <a:p>
          <a:endParaRPr lang="pl-PL"/>
        </a:p>
      </dgm:t>
    </dgm:pt>
    <dgm:pt modelId="{5447C92C-B396-4A16-AFC4-944E0106ED01}" type="sibTrans" cxnId="{531593BD-FD95-43A3-BB29-1C7FF2377F94}">
      <dgm:prSet/>
      <dgm:spPr/>
      <dgm:t>
        <a:bodyPr/>
        <a:lstStyle/>
        <a:p>
          <a:endParaRPr lang="pl-PL"/>
        </a:p>
      </dgm:t>
    </dgm:pt>
    <dgm:pt modelId="{1D6DBE9C-F96C-4EA8-A951-2155890441EF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kompetencje językowe, szczególnie komunikacyjne</a:t>
          </a:r>
          <a:r>
            <a:rPr lang="pl-PL" sz="1600" i="0" dirty="0">
              <a:solidFill>
                <a:srgbClr val="002060"/>
              </a:solidFill>
              <a:latin typeface="+mn-lt"/>
            </a:rPr>
            <a:t>, pracując z </a:t>
          </a:r>
          <a:r>
            <a:rPr lang="pl-PL" sz="1600" b="1" i="0" dirty="0">
              <a:solidFill>
                <a:srgbClr val="002060"/>
              </a:solidFill>
              <a:latin typeface="+mn-lt"/>
            </a:rPr>
            <a:t>tekstami ekonomicznymi</a:t>
          </a:r>
          <a:r>
            <a:rPr lang="pl-PL" sz="1600" i="0" dirty="0">
              <a:solidFill>
                <a:srgbClr val="002060"/>
              </a:solidFill>
              <a:latin typeface="+mn-lt"/>
            </a:rPr>
            <a:t> i omawiając tematy takie jak koniunktura czy polsko-niemieckie stosunki gospodarcze</a:t>
          </a:r>
          <a:endParaRPr lang="pl-PL" sz="1600" i="0" dirty="0">
            <a:solidFill>
              <a:srgbClr val="002060"/>
            </a:solidFill>
          </a:endParaRPr>
        </a:p>
      </dgm:t>
    </dgm:pt>
    <dgm:pt modelId="{4C29B2FA-8742-482B-917E-A56546D51785}" type="parTrans" cxnId="{9133167E-804C-4AA4-9333-286A3BA1793F}">
      <dgm:prSet/>
      <dgm:spPr/>
      <dgm:t>
        <a:bodyPr/>
        <a:lstStyle/>
        <a:p>
          <a:endParaRPr lang="pl-PL"/>
        </a:p>
      </dgm:t>
    </dgm:pt>
    <dgm:pt modelId="{C74F6349-0B5F-4EE1-AC20-CCB1B8ACC0B3}" type="sibTrans" cxnId="{9133167E-804C-4AA4-9333-286A3BA1793F}">
      <dgm:prSet/>
      <dgm:spPr/>
      <dgm:t>
        <a:bodyPr/>
        <a:lstStyle/>
        <a:p>
          <a:endParaRPr lang="pl-PL"/>
        </a:p>
      </dgm:t>
    </dgm:pt>
    <dgm:pt modelId="{0CB728D8-67F4-473C-86A8-3AACE916C041}" type="pres">
      <dgm:prSet presAssocID="{F8701856-7341-4E91-B2FD-D61D963B173E}" presName="Name0" presStyleCnt="0">
        <dgm:presLayoutVars>
          <dgm:dir/>
          <dgm:animLvl val="lvl"/>
          <dgm:resizeHandles val="exact"/>
        </dgm:presLayoutVars>
      </dgm:prSet>
      <dgm:spPr/>
    </dgm:pt>
    <dgm:pt modelId="{9521CD69-F58C-426A-914C-6B68D627BC2F}" type="pres">
      <dgm:prSet presAssocID="{BC84D8C4-6725-4CDD-B8F2-B7A21B007673}" presName="linNode" presStyleCnt="0"/>
      <dgm:spPr/>
    </dgm:pt>
    <dgm:pt modelId="{9FA7709E-8A47-4E83-8FD3-056092367799}" type="pres">
      <dgm:prSet presAssocID="{BC84D8C4-6725-4CDD-B8F2-B7A21B007673}" presName="parentText" presStyleLbl="node1" presStyleIdx="0" presStyleCnt="5" custScaleX="68671">
        <dgm:presLayoutVars>
          <dgm:chMax val="1"/>
          <dgm:bulletEnabled val="1"/>
        </dgm:presLayoutVars>
      </dgm:prSet>
      <dgm:spPr/>
    </dgm:pt>
    <dgm:pt modelId="{781E7CBB-6772-4E83-A14F-99A1E057E757}" type="pres">
      <dgm:prSet presAssocID="{BC84D8C4-6725-4CDD-B8F2-B7A21B007673}" presName="descendantText" presStyleLbl="alignAccFollowNode1" presStyleIdx="0" presStyleCnt="5" custScaleX="122435" custScaleY="112679">
        <dgm:presLayoutVars>
          <dgm:bulletEnabled val="1"/>
        </dgm:presLayoutVars>
      </dgm:prSet>
      <dgm:spPr/>
    </dgm:pt>
    <dgm:pt modelId="{E3E3DE9E-2750-4AAC-9090-88AADFE9A6AD}" type="pres">
      <dgm:prSet presAssocID="{F1DD1952-4B34-4189-9A52-A9E9E1D1CBFA}" presName="sp" presStyleCnt="0"/>
      <dgm:spPr/>
    </dgm:pt>
    <dgm:pt modelId="{EEFB129B-FBC6-40CA-A351-3A3DDD70539A}" type="pres">
      <dgm:prSet presAssocID="{94014B0C-B153-4E9C-A567-618E700742A2}" presName="linNode" presStyleCnt="0"/>
      <dgm:spPr/>
    </dgm:pt>
    <dgm:pt modelId="{3884F75A-AAF3-4667-A311-E40372BE5117}" type="pres">
      <dgm:prSet presAssocID="{94014B0C-B153-4E9C-A567-618E700742A2}" presName="parentText" presStyleLbl="node1" presStyleIdx="1" presStyleCnt="5" custScaleX="69412">
        <dgm:presLayoutVars>
          <dgm:chMax val="1"/>
          <dgm:bulletEnabled val="1"/>
        </dgm:presLayoutVars>
      </dgm:prSet>
      <dgm:spPr/>
    </dgm:pt>
    <dgm:pt modelId="{E886A433-9E1F-42CE-AE52-06D9BE79787F}" type="pres">
      <dgm:prSet presAssocID="{94014B0C-B153-4E9C-A567-618E700742A2}" presName="descendantText" presStyleLbl="alignAccFollowNode1" presStyleIdx="1" presStyleCnt="5" custScaleX="123109" custScaleY="107597">
        <dgm:presLayoutVars>
          <dgm:bulletEnabled val="1"/>
        </dgm:presLayoutVars>
      </dgm:prSet>
      <dgm:spPr/>
    </dgm:pt>
    <dgm:pt modelId="{01022FBA-996C-4AA5-BE5B-DFB1961057A4}" type="pres">
      <dgm:prSet presAssocID="{AED5B698-D360-4B30-A3D5-E27D7DA8DD06}" presName="sp" presStyleCnt="0"/>
      <dgm:spPr/>
    </dgm:pt>
    <dgm:pt modelId="{7B098A65-D8B9-4354-8CF1-905D0719B0D5}" type="pres">
      <dgm:prSet presAssocID="{6A5E5E67-250E-4E78-8EDC-7511BE8E6D93}" presName="linNode" presStyleCnt="0"/>
      <dgm:spPr/>
    </dgm:pt>
    <dgm:pt modelId="{84BE6D58-0589-4BC3-AD64-A4304B5522BD}" type="pres">
      <dgm:prSet presAssocID="{6A5E5E67-250E-4E78-8EDC-7511BE8E6D93}" presName="parentText" presStyleLbl="node1" presStyleIdx="2" presStyleCnt="5" custScaleX="67371">
        <dgm:presLayoutVars>
          <dgm:chMax val="1"/>
          <dgm:bulletEnabled val="1"/>
        </dgm:presLayoutVars>
      </dgm:prSet>
      <dgm:spPr/>
    </dgm:pt>
    <dgm:pt modelId="{036DFA92-1558-4CC2-A7A1-C1F81B55CF71}" type="pres">
      <dgm:prSet presAssocID="{6A5E5E67-250E-4E78-8EDC-7511BE8E6D93}" presName="descendantText" presStyleLbl="alignAccFollowNode1" presStyleIdx="2" presStyleCnt="5" custScaleX="119366" custScaleY="113469">
        <dgm:presLayoutVars>
          <dgm:bulletEnabled val="1"/>
        </dgm:presLayoutVars>
      </dgm:prSet>
      <dgm:spPr/>
    </dgm:pt>
    <dgm:pt modelId="{CCD9DF05-667C-4848-84D1-E14C9639E8B1}" type="pres">
      <dgm:prSet presAssocID="{133A48D7-4252-488A-9E72-E6CBBD5F3D57}" presName="sp" presStyleCnt="0"/>
      <dgm:spPr/>
    </dgm:pt>
    <dgm:pt modelId="{4047A8C9-618E-4E11-AB9F-D3DCF1DEC859}" type="pres">
      <dgm:prSet presAssocID="{902261D1-65FC-49C3-BBAC-31CCC2432F32}" presName="linNode" presStyleCnt="0"/>
      <dgm:spPr/>
    </dgm:pt>
    <dgm:pt modelId="{1B0EF057-6F41-4325-8EF5-1EB237ED1BB7}" type="pres">
      <dgm:prSet presAssocID="{902261D1-65FC-49C3-BBAC-31CCC2432F32}" presName="parentText" presStyleLbl="node1" presStyleIdx="3" presStyleCnt="5" custScaleX="67458">
        <dgm:presLayoutVars>
          <dgm:chMax val="1"/>
          <dgm:bulletEnabled val="1"/>
        </dgm:presLayoutVars>
      </dgm:prSet>
      <dgm:spPr/>
    </dgm:pt>
    <dgm:pt modelId="{20E3B4E8-58A0-40E0-AC6E-255B0164D8A5}" type="pres">
      <dgm:prSet presAssocID="{902261D1-65FC-49C3-BBAC-31CCC2432F32}" presName="descendantText" presStyleLbl="alignAccFollowNode1" presStyleIdx="3" presStyleCnt="5" custScaleX="120414" custScaleY="110692">
        <dgm:presLayoutVars>
          <dgm:bulletEnabled val="1"/>
        </dgm:presLayoutVars>
      </dgm:prSet>
      <dgm:spPr/>
    </dgm:pt>
    <dgm:pt modelId="{C6BB1D17-B3D2-47F9-82B7-E957F1521F08}" type="pres">
      <dgm:prSet presAssocID="{32C6257F-72FA-43C2-81DD-DFEAB61E33DD}" presName="sp" presStyleCnt="0"/>
      <dgm:spPr/>
    </dgm:pt>
    <dgm:pt modelId="{416B9025-0BB1-45C0-AE0F-FCC8C535DE27}" type="pres">
      <dgm:prSet presAssocID="{145FE0D3-0A80-4375-A780-4021EB3765B0}" presName="linNode" presStyleCnt="0"/>
      <dgm:spPr/>
    </dgm:pt>
    <dgm:pt modelId="{31F742DE-6613-457B-BB62-75A60734EB59}" type="pres">
      <dgm:prSet presAssocID="{145FE0D3-0A80-4375-A780-4021EB3765B0}" presName="parentText" presStyleLbl="node1" presStyleIdx="4" presStyleCnt="5" custScaleX="70328" custLinFactNeighborX="-5" custLinFactNeighborY="229">
        <dgm:presLayoutVars>
          <dgm:chMax val="1"/>
          <dgm:bulletEnabled val="1"/>
        </dgm:presLayoutVars>
      </dgm:prSet>
      <dgm:spPr/>
    </dgm:pt>
    <dgm:pt modelId="{A0509D16-0054-493B-A560-E500619DFCE7}" type="pres">
      <dgm:prSet presAssocID="{145FE0D3-0A80-4375-A780-4021EB3765B0}" presName="descendantText" presStyleLbl="alignAccFollowNode1" presStyleIdx="4" presStyleCnt="5" custScaleX="124825" custScaleY="113174">
        <dgm:presLayoutVars>
          <dgm:bulletEnabled val="1"/>
        </dgm:presLayoutVars>
      </dgm:prSet>
      <dgm:spPr/>
    </dgm:pt>
  </dgm:ptLst>
  <dgm:cxnLst>
    <dgm:cxn modelId="{6047D311-EB9F-4DB7-8E43-048868AA69FA}" srcId="{BC84D8C4-6725-4CDD-B8F2-B7A21B007673}" destId="{C80B4CA5-38EB-4774-B75A-8C5689F9B5DF}" srcOrd="0" destOrd="0" parTransId="{31932398-EF26-46B4-A351-D336044404E4}" sibTransId="{3AB18894-865D-4631-883B-9724B221FED3}"/>
    <dgm:cxn modelId="{0528D015-C5B9-4198-BB13-6649EECD2943}" srcId="{F8701856-7341-4E91-B2FD-D61D963B173E}" destId="{BC84D8C4-6725-4CDD-B8F2-B7A21B007673}" srcOrd="0" destOrd="0" parTransId="{F1B6AA31-DC58-4AF6-9B1C-8487F802292F}" sibTransId="{F1DD1952-4B34-4189-9A52-A9E9E1D1CBFA}"/>
    <dgm:cxn modelId="{42407816-2798-4ED0-86AD-DF05EA0D9EA3}" type="presOf" srcId="{F8701856-7341-4E91-B2FD-D61D963B173E}" destId="{0CB728D8-67F4-473C-86A8-3AACE916C041}" srcOrd="0" destOrd="0" presId="urn:microsoft.com/office/officeart/2005/8/layout/vList5"/>
    <dgm:cxn modelId="{87FCD21C-0DD6-41C5-9F45-EDC9F4895D78}" type="presOf" srcId="{BC84D8C4-6725-4CDD-B8F2-B7A21B007673}" destId="{9FA7709E-8A47-4E83-8FD3-056092367799}" srcOrd="0" destOrd="0" presId="urn:microsoft.com/office/officeart/2005/8/layout/vList5"/>
    <dgm:cxn modelId="{55E42725-AADB-4282-A200-E630718FA453}" srcId="{F8701856-7341-4E91-B2FD-D61D963B173E}" destId="{902261D1-65FC-49C3-BBAC-31CCC2432F32}" srcOrd="3" destOrd="0" parTransId="{7F38B5C4-B575-4A69-AD9C-6AE2CFFD7D55}" sibTransId="{32C6257F-72FA-43C2-81DD-DFEAB61E33DD}"/>
    <dgm:cxn modelId="{48EF5637-89CC-4B1F-91BF-0238FDE9BC03}" type="presOf" srcId="{96E4F25A-A8D9-4602-AFF8-0C35ECA3577F}" destId="{E886A433-9E1F-42CE-AE52-06D9BE79787F}" srcOrd="0" destOrd="0" presId="urn:microsoft.com/office/officeart/2005/8/layout/vList5"/>
    <dgm:cxn modelId="{DB587465-6278-49B4-83A3-492EE69A95AB}" type="presOf" srcId="{6A5E5E67-250E-4E78-8EDC-7511BE8E6D93}" destId="{84BE6D58-0589-4BC3-AD64-A4304B5522BD}" srcOrd="0" destOrd="0" presId="urn:microsoft.com/office/officeart/2005/8/layout/vList5"/>
    <dgm:cxn modelId="{7F120255-11CE-4260-8BE7-DC66C47473E1}" srcId="{145FE0D3-0A80-4375-A780-4021EB3765B0}" destId="{2835A0D2-9C10-4A40-ABC5-EF3944BBE525}" srcOrd="0" destOrd="0" parTransId="{48164B98-6E5D-4856-B1E8-A753AED2137A}" sibTransId="{F8585367-C872-46E0-91BD-9B5D60B82E17}"/>
    <dgm:cxn modelId="{9133167E-804C-4AA4-9333-286A3BA1793F}" srcId="{902261D1-65FC-49C3-BBAC-31CCC2432F32}" destId="{1D6DBE9C-F96C-4EA8-A951-2155890441EF}" srcOrd="0" destOrd="0" parTransId="{4C29B2FA-8742-482B-917E-A56546D51785}" sibTransId="{C74F6349-0B5F-4EE1-AC20-CCB1B8ACC0B3}"/>
    <dgm:cxn modelId="{02283E91-A51E-4965-A59D-E556B972DC3E}" type="presOf" srcId="{145FE0D3-0A80-4375-A780-4021EB3765B0}" destId="{31F742DE-6613-457B-BB62-75A60734EB59}" srcOrd="0" destOrd="0" presId="urn:microsoft.com/office/officeart/2005/8/layout/vList5"/>
    <dgm:cxn modelId="{8B07D89A-85DD-41BF-A13F-1DB0B06949C7}" srcId="{6A5E5E67-250E-4E78-8EDC-7511BE8E6D93}" destId="{F17BD8C3-8D71-428C-9DEB-CDE37B7B6B01}" srcOrd="0" destOrd="0" parTransId="{B1AB5188-16D5-4A6C-BD63-6C046D05F088}" sibTransId="{038E2D04-56B6-4D6E-AAA6-8D77BC485B94}"/>
    <dgm:cxn modelId="{7430ADA1-2488-4D87-A1FB-4F2BB5AEBE3A}" type="presOf" srcId="{C80B4CA5-38EB-4774-B75A-8C5689F9B5DF}" destId="{781E7CBB-6772-4E83-A14F-99A1E057E757}" srcOrd="0" destOrd="0" presId="urn:microsoft.com/office/officeart/2005/8/layout/vList5"/>
    <dgm:cxn modelId="{B87B0EAF-58C5-457F-A687-DC380E73EAB7}" srcId="{F8701856-7341-4E91-B2FD-D61D963B173E}" destId="{94014B0C-B153-4E9C-A567-618E700742A2}" srcOrd="1" destOrd="0" parTransId="{75895CBA-5BE6-4523-8B95-31A0D9BD6585}" sibTransId="{AED5B698-D360-4B30-A3D5-E27D7DA8DD06}"/>
    <dgm:cxn modelId="{4F51F1B1-3937-4CF0-AE6F-40E41C3DA1EF}" type="presOf" srcId="{2835A0D2-9C10-4A40-ABC5-EF3944BBE525}" destId="{A0509D16-0054-493B-A560-E500619DFCE7}" srcOrd="0" destOrd="0" presId="urn:microsoft.com/office/officeart/2005/8/layout/vList5"/>
    <dgm:cxn modelId="{35F9F5B9-8394-4D55-85FA-541E712014A5}" type="presOf" srcId="{902261D1-65FC-49C3-BBAC-31CCC2432F32}" destId="{1B0EF057-6F41-4325-8EF5-1EB237ED1BB7}" srcOrd="0" destOrd="0" presId="urn:microsoft.com/office/officeart/2005/8/layout/vList5"/>
    <dgm:cxn modelId="{531593BD-FD95-43A3-BB29-1C7FF2377F94}" srcId="{F8701856-7341-4E91-B2FD-D61D963B173E}" destId="{145FE0D3-0A80-4375-A780-4021EB3765B0}" srcOrd="4" destOrd="0" parTransId="{07F16F05-D88C-4E91-91FA-C9DF4FDC6C1A}" sibTransId="{5447C92C-B396-4A16-AFC4-944E0106ED01}"/>
    <dgm:cxn modelId="{2E9490DE-01D9-4E09-934A-89A6CF1AB98C}" srcId="{F8701856-7341-4E91-B2FD-D61D963B173E}" destId="{6A5E5E67-250E-4E78-8EDC-7511BE8E6D93}" srcOrd="2" destOrd="0" parTransId="{0C872496-D6A2-4D1F-B585-622D41148DFA}" sibTransId="{133A48D7-4252-488A-9E72-E6CBBD5F3D57}"/>
    <dgm:cxn modelId="{42A921E0-D0D3-4255-BEA4-D2D6F54D7D16}" type="presOf" srcId="{F17BD8C3-8D71-428C-9DEB-CDE37B7B6B01}" destId="{036DFA92-1558-4CC2-A7A1-C1F81B55CF71}" srcOrd="0" destOrd="0" presId="urn:microsoft.com/office/officeart/2005/8/layout/vList5"/>
    <dgm:cxn modelId="{25C28EE1-8D3E-4EC1-BDD3-7E280E1F6DAF}" srcId="{94014B0C-B153-4E9C-A567-618E700742A2}" destId="{96E4F25A-A8D9-4602-AFF8-0C35ECA3577F}" srcOrd="0" destOrd="0" parTransId="{0B3093F0-1C37-48C3-BEB3-3005B1EE7B20}" sibTransId="{F53187E7-EDDE-4EBA-8D06-5BDCC62D7A06}"/>
    <dgm:cxn modelId="{54727CE6-694D-43EB-B2DC-FD4AF0EF389B}" type="presOf" srcId="{94014B0C-B153-4E9C-A567-618E700742A2}" destId="{3884F75A-AAF3-4667-A311-E40372BE5117}" srcOrd="0" destOrd="0" presId="urn:microsoft.com/office/officeart/2005/8/layout/vList5"/>
    <dgm:cxn modelId="{3407D4EE-1B20-4C45-808B-B6E6843F4438}" type="presOf" srcId="{1D6DBE9C-F96C-4EA8-A951-2155890441EF}" destId="{20E3B4E8-58A0-40E0-AC6E-255B0164D8A5}" srcOrd="0" destOrd="0" presId="urn:microsoft.com/office/officeart/2005/8/layout/vList5"/>
    <dgm:cxn modelId="{9101A961-DC5A-4492-9977-4566E7149504}" type="presParOf" srcId="{0CB728D8-67F4-473C-86A8-3AACE916C041}" destId="{9521CD69-F58C-426A-914C-6B68D627BC2F}" srcOrd="0" destOrd="0" presId="urn:microsoft.com/office/officeart/2005/8/layout/vList5"/>
    <dgm:cxn modelId="{85E82859-8E3E-45E0-960D-BDA7BA2C7F5F}" type="presParOf" srcId="{9521CD69-F58C-426A-914C-6B68D627BC2F}" destId="{9FA7709E-8A47-4E83-8FD3-056092367799}" srcOrd="0" destOrd="0" presId="urn:microsoft.com/office/officeart/2005/8/layout/vList5"/>
    <dgm:cxn modelId="{AD02DF28-5CB2-4C9E-8637-654695911DFA}" type="presParOf" srcId="{9521CD69-F58C-426A-914C-6B68D627BC2F}" destId="{781E7CBB-6772-4E83-A14F-99A1E057E757}" srcOrd="1" destOrd="0" presId="urn:microsoft.com/office/officeart/2005/8/layout/vList5"/>
    <dgm:cxn modelId="{5A653A40-5D3D-49E8-B946-D7B9FE201A55}" type="presParOf" srcId="{0CB728D8-67F4-473C-86A8-3AACE916C041}" destId="{E3E3DE9E-2750-4AAC-9090-88AADFE9A6AD}" srcOrd="1" destOrd="0" presId="urn:microsoft.com/office/officeart/2005/8/layout/vList5"/>
    <dgm:cxn modelId="{2EF79548-D114-419D-AB59-BEFC8D349C54}" type="presParOf" srcId="{0CB728D8-67F4-473C-86A8-3AACE916C041}" destId="{EEFB129B-FBC6-40CA-A351-3A3DDD70539A}" srcOrd="2" destOrd="0" presId="urn:microsoft.com/office/officeart/2005/8/layout/vList5"/>
    <dgm:cxn modelId="{50C42FF5-73F6-488E-987D-B4DC65230D75}" type="presParOf" srcId="{EEFB129B-FBC6-40CA-A351-3A3DDD70539A}" destId="{3884F75A-AAF3-4667-A311-E40372BE5117}" srcOrd="0" destOrd="0" presId="urn:microsoft.com/office/officeart/2005/8/layout/vList5"/>
    <dgm:cxn modelId="{410C95E7-DE44-4BFD-B1F0-9FF2E2F67E7B}" type="presParOf" srcId="{EEFB129B-FBC6-40CA-A351-3A3DDD70539A}" destId="{E886A433-9E1F-42CE-AE52-06D9BE79787F}" srcOrd="1" destOrd="0" presId="urn:microsoft.com/office/officeart/2005/8/layout/vList5"/>
    <dgm:cxn modelId="{E1A9C45E-46AB-461C-B26C-E3DF3F734A13}" type="presParOf" srcId="{0CB728D8-67F4-473C-86A8-3AACE916C041}" destId="{01022FBA-996C-4AA5-BE5B-DFB1961057A4}" srcOrd="3" destOrd="0" presId="urn:microsoft.com/office/officeart/2005/8/layout/vList5"/>
    <dgm:cxn modelId="{24A021B3-FA2A-4611-A75C-789696197ED0}" type="presParOf" srcId="{0CB728D8-67F4-473C-86A8-3AACE916C041}" destId="{7B098A65-D8B9-4354-8CF1-905D0719B0D5}" srcOrd="4" destOrd="0" presId="urn:microsoft.com/office/officeart/2005/8/layout/vList5"/>
    <dgm:cxn modelId="{470EBD0F-2361-42B8-88D2-0D7B4E57024C}" type="presParOf" srcId="{7B098A65-D8B9-4354-8CF1-905D0719B0D5}" destId="{84BE6D58-0589-4BC3-AD64-A4304B5522BD}" srcOrd="0" destOrd="0" presId="urn:microsoft.com/office/officeart/2005/8/layout/vList5"/>
    <dgm:cxn modelId="{ECDC5F10-14FF-484D-9FC0-903049A14EF6}" type="presParOf" srcId="{7B098A65-D8B9-4354-8CF1-905D0719B0D5}" destId="{036DFA92-1558-4CC2-A7A1-C1F81B55CF71}" srcOrd="1" destOrd="0" presId="urn:microsoft.com/office/officeart/2005/8/layout/vList5"/>
    <dgm:cxn modelId="{36DF49AF-0968-4795-BCFB-69397A3AC0E9}" type="presParOf" srcId="{0CB728D8-67F4-473C-86A8-3AACE916C041}" destId="{CCD9DF05-667C-4848-84D1-E14C9639E8B1}" srcOrd="5" destOrd="0" presId="urn:microsoft.com/office/officeart/2005/8/layout/vList5"/>
    <dgm:cxn modelId="{6F624736-E890-4985-9B4F-83600775D4BA}" type="presParOf" srcId="{0CB728D8-67F4-473C-86A8-3AACE916C041}" destId="{4047A8C9-618E-4E11-AB9F-D3DCF1DEC859}" srcOrd="6" destOrd="0" presId="urn:microsoft.com/office/officeart/2005/8/layout/vList5"/>
    <dgm:cxn modelId="{FEE725FC-1BB6-4DFA-AFC3-F011F2AD277C}" type="presParOf" srcId="{4047A8C9-618E-4E11-AB9F-D3DCF1DEC859}" destId="{1B0EF057-6F41-4325-8EF5-1EB237ED1BB7}" srcOrd="0" destOrd="0" presId="urn:microsoft.com/office/officeart/2005/8/layout/vList5"/>
    <dgm:cxn modelId="{EFAC4015-A23A-4018-A586-D22EDB3F9F2D}" type="presParOf" srcId="{4047A8C9-618E-4E11-AB9F-D3DCF1DEC859}" destId="{20E3B4E8-58A0-40E0-AC6E-255B0164D8A5}" srcOrd="1" destOrd="0" presId="urn:microsoft.com/office/officeart/2005/8/layout/vList5"/>
    <dgm:cxn modelId="{CE9C071D-BA5F-469B-AD0F-4F7B06163B1F}" type="presParOf" srcId="{0CB728D8-67F4-473C-86A8-3AACE916C041}" destId="{C6BB1D17-B3D2-47F9-82B7-E957F1521F08}" srcOrd="7" destOrd="0" presId="urn:microsoft.com/office/officeart/2005/8/layout/vList5"/>
    <dgm:cxn modelId="{8C018518-62E3-436D-8E0A-EB1B4BC75766}" type="presParOf" srcId="{0CB728D8-67F4-473C-86A8-3AACE916C041}" destId="{416B9025-0BB1-45C0-AE0F-FCC8C535DE27}" srcOrd="8" destOrd="0" presId="urn:microsoft.com/office/officeart/2005/8/layout/vList5"/>
    <dgm:cxn modelId="{284E2036-0E32-45FC-92F4-B1531D9FA912}" type="presParOf" srcId="{416B9025-0BB1-45C0-AE0F-FCC8C535DE27}" destId="{31F742DE-6613-457B-BB62-75A60734EB59}" srcOrd="0" destOrd="0" presId="urn:microsoft.com/office/officeart/2005/8/layout/vList5"/>
    <dgm:cxn modelId="{342CD3EF-5D3E-4F03-8DC7-562F004AB87C}" type="presParOf" srcId="{416B9025-0BB1-45C0-AE0F-FCC8C535DE27}" destId="{A0509D16-0054-493B-A560-E500619DFC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01856-7341-4E91-B2FD-D61D963B17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84D8C4-6725-4CDD-B8F2-B7A21B007673}">
      <dgm:prSet phldrT="[Tekst]" custT="1"/>
      <dgm:spPr/>
      <dgm:t>
        <a:bodyPr/>
        <a:lstStyle/>
        <a:p>
          <a:r>
            <a:rPr lang="pl-PL" sz="1800" dirty="0"/>
            <a:t>E-gospodarka</a:t>
          </a:r>
          <a:endParaRPr lang="pl-PL" sz="1800" i="0" dirty="0"/>
        </a:p>
      </dgm:t>
    </dgm:pt>
    <dgm:pt modelId="{F1B6AA31-DC58-4AF6-9B1C-8487F802292F}" type="parTrans" cxnId="{0528D015-C5B9-4198-BB13-6649EECD2943}">
      <dgm:prSet/>
      <dgm:spPr/>
      <dgm:t>
        <a:bodyPr/>
        <a:lstStyle/>
        <a:p>
          <a:endParaRPr lang="pl-PL"/>
        </a:p>
      </dgm:t>
    </dgm:pt>
    <dgm:pt modelId="{F1DD1952-4B34-4189-9A52-A9E9E1D1CBFA}" type="sibTrans" cxnId="{0528D015-C5B9-4198-BB13-6649EECD2943}">
      <dgm:prSet/>
      <dgm:spPr/>
      <dgm:t>
        <a:bodyPr/>
        <a:lstStyle/>
        <a:p>
          <a:endParaRPr lang="pl-PL"/>
        </a:p>
      </dgm:t>
    </dgm:pt>
    <dgm:pt modelId="{C80B4CA5-38EB-4774-B75A-8C5689F9B5DF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Poznasz treści dotyczące przedsiębiorczości i innowacyjności w warunkach globalizacji. Ponadto dowiesz się, czy jest gospodarka oparta na wiedzy, rozwój e-gospodarki, państwowa polityka naukowo-techniczna wspierania rozwoju e-gospodarki. Zarządzanie przedsiębiorstwem w warunkach e-gospodarki.</a:t>
          </a:r>
        </a:p>
      </dgm:t>
    </dgm:pt>
    <dgm:pt modelId="{31932398-EF26-46B4-A351-D336044404E4}" type="parTrans" cxnId="{6047D311-EB9F-4DB7-8E43-048868AA69FA}">
      <dgm:prSet/>
      <dgm:spPr/>
      <dgm:t>
        <a:bodyPr/>
        <a:lstStyle/>
        <a:p>
          <a:endParaRPr lang="pl-PL"/>
        </a:p>
      </dgm:t>
    </dgm:pt>
    <dgm:pt modelId="{3AB18894-865D-4631-883B-9724B221FED3}" type="sibTrans" cxnId="{6047D311-EB9F-4DB7-8E43-048868AA69FA}">
      <dgm:prSet/>
      <dgm:spPr/>
      <dgm:t>
        <a:bodyPr/>
        <a:lstStyle/>
        <a:p>
          <a:endParaRPr lang="pl-PL"/>
        </a:p>
      </dgm:t>
    </dgm:pt>
    <dgm:pt modelId="{6A5E5E67-250E-4E78-8EDC-7511BE8E6D93}">
      <dgm:prSet phldrT="[Tekst]" custT="1"/>
      <dgm:spPr/>
      <dgm:t>
        <a:bodyPr/>
        <a:lstStyle/>
        <a:p>
          <a:r>
            <a:rPr lang="en-AU" sz="1800" i="0" noProof="0" dirty="0"/>
            <a:t>Macroeconomics – case studies</a:t>
          </a:r>
        </a:p>
      </dgm:t>
    </dgm:pt>
    <dgm:pt modelId="{0C872496-D6A2-4D1F-B585-622D41148DFA}" type="parTrans" cxnId="{2E9490DE-01D9-4E09-934A-89A6CF1AB98C}">
      <dgm:prSet/>
      <dgm:spPr/>
      <dgm:t>
        <a:bodyPr/>
        <a:lstStyle/>
        <a:p>
          <a:endParaRPr lang="pl-PL"/>
        </a:p>
      </dgm:t>
    </dgm:pt>
    <dgm:pt modelId="{133A48D7-4252-488A-9E72-E6CBBD5F3D57}" type="sibTrans" cxnId="{2E9490DE-01D9-4E09-934A-89A6CF1AB98C}">
      <dgm:prSet/>
      <dgm:spPr/>
      <dgm:t>
        <a:bodyPr/>
        <a:lstStyle/>
        <a:p>
          <a:endParaRPr lang="pl-PL"/>
        </a:p>
      </dgm:t>
    </dgm:pt>
    <dgm:pt modelId="{2835A0D2-9C10-4A40-ABC5-EF3944BBE525}">
      <dgm:prSet phldrT="[Teks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Udoskonalisz praktyczną znajomość języka angielskiego </a:t>
          </a:r>
          <a:r>
            <a:rPr lang="pl-PL" sz="1600" b="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oraz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umiejętność analizy zjawisk ekonomicznych i wydarzeń gospodarczych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 pracując nad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studiami przypadków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dotyczącymi polityki monetarnej i fiskalnej, rynku pracy i rynków finansowych, handlu międzynarodowego i wzrostu gospodarczego </a:t>
          </a:r>
          <a:endParaRPr lang="pl-PL" sz="1600" b="0" i="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48164B98-6E5D-4856-B1E8-A753AED2137A}" type="parTrans" cxnId="{7F120255-11CE-4260-8BE7-DC66C47473E1}">
      <dgm:prSet/>
      <dgm:spPr/>
      <dgm:t>
        <a:bodyPr/>
        <a:lstStyle/>
        <a:p>
          <a:endParaRPr lang="pl-PL"/>
        </a:p>
      </dgm:t>
    </dgm:pt>
    <dgm:pt modelId="{F8585367-C872-46E0-91BD-9B5D60B82E17}" type="sibTrans" cxnId="{7F120255-11CE-4260-8BE7-DC66C47473E1}">
      <dgm:prSet/>
      <dgm:spPr/>
      <dgm:t>
        <a:bodyPr/>
        <a:lstStyle/>
        <a:p>
          <a:endParaRPr lang="pl-PL"/>
        </a:p>
      </dgm:t>
    </dgm:pt>
    <dgm:pt modelId="{0CB728D8-67F4-473C-86A8-3AACE916C041}" type="pres">
      <dgm:prSet presAssocID="{F8701856-7341-4E91-B2FD-D61D963B173E}" presName="Name0" presStyleCnt="0">
        <dgm:presLayoutVars>
          <dgm:dir/>
          <dgm:animLvl val="lvl"/>
          <dgm:resizeHandles val="exact"/>
        </dgm:presLayoutVars>
      </dgm:prSet>
      <dgm:spPr/>
    </dgm:pt>
    <dgm:pt modelId="{9521CD69-F58C-426A-914C-6B68D627BC2F}" type="pres">
      <dgm:prSet presAssocID="{BC84D8C4-6725-4CDD-B8F2-B7A21B007673}" presName="linNode" presStyleCnt="0"/>
      <dgm:spPr/>
    </dgm:pt>
    <dgm:pt modelId="{9FA7709E-8A47-4E83-8FD3-056092367799}" type="pres">
      <dgm:prSet presAssocID="{BC84D8C4-6725-4CDD-B8F2-B7A21B007673}" presName="parentText" presStyleLbl="node1" presStyleIdx="0" presStyleCnt="2" custScaleX="71325">
        <dgm:presLayoutVars>
          <dgm:chMax val="1"/>
          <dgm:bulletEnabled val="1"/>
        </dgm:presLayoutVars>
      </dgm:prSet>
      <dgm:spPr/>
    </dgm:pt>
    <dgm:pt modelId="{781E7CBB-6772-4E83-A14F-99A1E057E757}" type="pres">
      <dgm:prSet presAssocID="{BC84D8C4-6725-4CDD-B8F2-B7A21B007673}" presName="descendantText" presStyleLbl="alignAccFollowNode1" presStyleIdx="0" presStyleCnt="2" custScaleX="122435" custScaleY="116800">
        <dgm:presLayoutVars>
          <dgm:bulletEnabled val="1"/>
        </dgm:presLayoutVars>
      </dgm:prSet>
      <dgm:spPr/>
    </dgm:pt>
    <dgm:pt modelId="{E3E3DE9E-2750-4AAC-9090-88AADFE9A6AD}" type="pres">
      <dgm:prSet presAssocID="{F1DD1952-4B34-4189-9A52-A9E9E1D1CBFA}" presName="sp" presStyleCnt="0"/>
      <dgm:spPr/>
    </dgm:pt>
    <dgm:pt modelId="{7B098A65-D8B9-4354-8CF1-905D0719B0D5}" type="pres">
      <dgm:prSet presAssocID="{6A5E5E67-250E-4E78-8EDC-7511BE8E6D93}" presName="linNode" presStyleCnt="0"/>
      <dgm:spPr/>
    </dgm:pt>
    <dgm:pt modelId="{84BE6D58-0589-4BC3-AD64-A4304B5522BD}" type="pres">
      <dgm:prSet presAssocID="{6A5E5E67-250E-4E78-8EDC-7511BE8E6D93}" presName="parentText" presStyleLbl="node1" presStyleIdx="1" presStyleCnt="2" custScaleX="74998">
        <dgm:presLayoutVars>
          <dgm:chMax val="1"/>
          <dgm:bulletEnabled val="1"/>
        </dgm:presLayoutVars>
      </dgm:prSet>
      <dgm:spPr/>
    </dgm:pt>
    <dgm:pt modelId="{0A5B4E94-9EA0-46F3-8662-CDD7E4E71690}" type="pres">
      <dgm:prSet presAssocID="{6A5E5E67-250E-4E78-8EDC-7511BE8E6D93}" presName="descendantText" presStyleLbl="alignAccFollowNode1" presStyleIdx="1" presStyleCnt="2" custScaleX="127382" custScaleY="112081">
        <dgm:presLayoutVars>
          <dgm:bulletEnabled val="1"/>
        </dgm:presLayoutVars>
      </dgm:prSet>
      <dgm:spPr/>
    </dgm:pt>
  </dgm:ptLst>
  <dgm:cxnLst>
    <dgm:cxn modelId="{6047D311-EB9F-4DB7-8E43-048868AA69FA}" srcId="{BC84D8C4-6725-4CDD-B8F2-B7A21B007673}" destId="{C80B4CA5-38EB-4774-B75A-8C5689F9B5DF}" srcOrd="0" destOrd="0" parTransId="{31932398-EF26-46B4-A351-D336044404E4}" sibTransId="{3AB18894-865D-4631-883B-9724B221FED3}"/>
    <dgm:cxn modelId="{0528D015-C5B9-4198-BB13-6649EECD2943}" srcId="{F8701856-7341-4E91-B2FD-D61D963B173E}" destId="{BC84D8C4-6725-4CDD-B8F2-B7A21B007673}" srcOrd="0" destOrd="0" parTransId="{F1B6AA31-DC58-4AF6-9B1C-8487F802292F}" sibTransId="{F1DD1952-4B34-4189-9A52-A9E9E1D1CBFA}"/>
    <dgm:cxn modelId="{42407816-2798-4ED0-86AD-DF05EA0D9EA3}" type="presOf" srcId="{F8701856-7341-4E91-B2FD-D61D963B173E}" destId="{0CB728D8-67F4-473C-86A8-3AACE916C041}" srcOrd="0" destOrd="0" presId="urn:microsoft.com/office/officeart/2005/8/layout/vList5"/>
    <dgm:cxn modelId="{87FCD21C-0DD6-41C5-9F45-EDC9F4895D78}" type="presOf" srcId="{BC84D8C4-6725-4CDD-B8F2-B7A21B007673}" destId="{9FA7709E-8A47-4E83-8FD3-056092367799}" srcOrd="0" destOrd="0" presId="urn:microsoft.com/office/officeart/2005/8/layout/vList5"/>
    <dgm:cxn modelId="{DB587465-6278-49B4-83A3-492EE69A95AB}" type="presOf" srcId="{6A5E5E67-250E-4E78-8EDC-7511BE8E6D93}" destId="{84BE6D58-0589-4BC3-AD64-A4304B5522BD}" srcOrd="0" destOrd="0" presId="urn:microsoft.com/office/officeart/2005/8/layout/vList5"/>
    <dgm:cxn modelId="{7F120255-11CE-4260-8BE7-DC66C47473E1}" srcId="{6A5E5E67-250E-4E78-8EDC-7511BE8E6D93}" destId="{2835A0D2-9C10-4A40-ABC5-EF3944BBE525}" srcOrd="0" destOrd="0" parTransId="{48164B98-6E5D-4856-B1E8-A753AED2137A}" sibTransId="{F8585367-C872-46E0-91BD-9B5D60B82E17}"/>
    <dgm:cxn modelId="{7430ADA1-2488-4D87-A1FB-4F2BB5AEBE3A}" type="presOf" srcId="{C80B4CA5-38EB-4774-B75A-8C5689F9B5DF}" destId="{781E7CBB-6772-4E83-A14F-99A1E057E757}" srcOrd="0" destOrd="0" presId="urn:microsoft.com/office/officeart/2005/8/layout/vList5"/>
    <dgm:cxn modelId="{1DD544BC-8E9C-48DC-8D39-4D3483604642}" type="presOf" srcId="{2835A0D2-9C10-4A40-ABC5-EF3944BBE525}" destId="{0A5B4E94-9EA0-46F3-8662-CDD7E4E71690}" srcOrd="0" destOrd="0" presId="urn:microsoft.com/office/officeart/2005/8/layout/vList5"/>
    <dgm:cxn modelId="{2E9490DE-01D9-4E09-934A-89A6CF1AB98C}" srcId="{F8701856-7341-4E91-B2FD-D61D963B173E}" destId="{6A5E5E67-250E-4E78-8EDC-7511BE8E6D93}" srcOrd="1" destOrd="0" parTransId="{0C872496-D6A2-4D1F-B585-622D41148DFA}" sibTransId="{133A48D7-4252-488A-9E72-E6CBBD5F3D57}"/>
    <dgm:cxn modelId="{9101A961-DC5A-4492-9977-4566E7149504}" type="presParOf" srcId="{0CB728D8-67F4-473C-86A8-3AACE916C041}" destId="{9521CD69-F58C-426A-914C-6B68D627BC2F}" srcOrd="0" destOrd="0" presId="urn:microsoft.com/office/officeart/2005/8/layout/vList5"/>
    <dgm:cxn modelId="{85E82859-8E3E-45E0-960D-BDA7BA2C7F5F}" type="presParOf" srcId="{9521CD69-F58C-426A-914C-6B68D627BC2F}" destId="{9FA7709E-8A47-4E83-8FD3-056092367799}" srcOrd="0" destOrd="0" presId="urn:microsoft.com/office/officeart/2005/8/layout/vList5"/>
    <dgm:cxn modelId="{AD02DF28-5CB2-4C9E-8637-654695911DFA}" type="presParOf" srcId="{9521CD69-F58C-426A-914C-6B68D627BC2F}" destId="{781E7CBB-6772-4E83-A14F-99A1E057E757}" srcOrd="1" destOrd="0" presId="urn:microsoft.com/office/officeart/2005/8/layout/vList5"/>
    <dgm:cxn modelId="{5A653A40-5D3D-49E8-B946-D7B9FE201A55}" type="presParOf" srcId="{0CB728D8-67F4-473C-86A8-3AACE916C041}" destId="{E3E3DE9E-2750-4AAC-9090-88AADFE9A6AD}" srcOrd="1" destOrd="0" presId="urn:microsoft.com/office/officeart/2005/8/layout/vList5"/>
    <dgm:cxn modelId="{24A021B3-FA2A-4611-A75C-789696197ED0}" type="presParOf" srcId="{0CB728D8-67F4-473C-86A8-3AACE916C041}" destId="{7B098A65-D8B9-4354-8CF1-905D0719B0D5}" srcOrd="2" destOrd="0" presId="urn:microsoft.com/office/officeart/2005/8/layout/vList5"/>
    <dgm:cxn modelId="{470EBD0F-2361-42B8-88D2-0D7B4E57024C}" type="presParOf" srcId="{7B098A65-D8B9-4354-8CF1-905D0719B0D5}" destId="{84BE6D58-0589-4BC3-AD64-A4304B5522BD}" srcOrd="0" destOrd="0" presId="urn:microsoft.com/office/officeart/2005/8/layout/vList5"/>
    <dgm:cxn modelId="{EAB3D6F2-B1D0-4E0B-9CD7-51F242575BF0}" type="presParOf" srcId="{7B098A65-D8B9-4354-8CF1-905D0719B0D5}" destId="{0A5B4E94-9EA0-46F3-8662-CDD7E4E716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7CBB-6772-4E83-A14F-99A1E057E757}">
      <dsp:nvSpPr>
        <dsp:cNvPr id="0" name=""/>
        <dsp:cNvSpPr/>
      </dsp:nvSpPr>
      <dsp:spPr>
        <a:xfrm rot="5400000">
          <a:off x="4698877" y="-2523008"/>
          <a:ext cx="1295312" cy="6436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Będziesz się płynnie poruszać w środowisku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Microsoft Office</a:t>
          </a:r>
          <a:r>
            <a:rPr lang="pl-PL" sz="1600" b="0" i="0" kern="1200" dirty="0">
              <a:solidFill>
                <a:srgbClr val="002060"/>
              </a:solidFill>
              <a:latin typeface="+mn-lt"/>
            </a:rPr>
            <a:t>;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 </a:t>
          </a:r>
          <a:br>
            <a:rPr lang="pl-PL" sz="1600" i="0" kern="1200" dirty="0">
              <a:solidFill>
                <a:srgbClr val="002060"/>
              </a:solidFill>
              <a:latin typeface="+mn-lt"/>
            </a:rPr>
          </a:br>
          <a:r>
            <a:rPr lang="pl-PL" sz="1600" i="0" kern="1200" dirty="0">
              <a:solidFill>
                <a:srgbClr val="002060"/>
              </a:solidFill>
              <a:latin typeface="+mn-lt"/>
            </a:rPr>
            <a:t>będziesz umiał: analizować i łączyć dane między plikami arkusza kalkulacyjnego, pracować wspólnie na jednym pliku, tworzyć </a:t>
          </a:r>
          <a:br>
            <a:rPr lang="pl-PL" sz="1600" i="0" kern="1200" dirty="0">
              <a:solidFill>
                <a:srgbClr val="002060"/>
              </a:solidFill>
              <a:latin typeface="+mn-lt"/>
            </a:rPr>
          </a:br>
          <a:r>
            <a:rPr lang="pl-PL" sz="1600" i="0" kern="1200" dirty="0">
              <a:solidFill>
                <a:srgbClr val="002060"/>
              </a:solidFill>
              <a:latin typeface="+mn-lt"/>
            </a:rPr>
            <a:t>i obsługiwać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bazy danych 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oraz opracowywać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profesjonalne prezentacje w PowerPoint i </a:t>
          </a:r>
          <a:r>
            <a:rPr lang="pl-PL" sz="1600" b="1" i="0" kern="1200" dirty="0" err="1">
              <a:solidFill>
                <a:srgbClr val="002060"/>
              </a:solidFill>
              <a:latin typeface="+mn-lt"/>
            </a:rPr>
            <a:t>Prezi</a:t>
          </a:r>
          <a:endParaRPr lang="pl-PL" sz="1600" b="1" i="0" kern="1200" dirty="0">
            <a:solidFill>
              <a:srgbClr val="002060"/>
            </a:solidFill>
            <a:latin typeface="+mn-lt"/>
          </a:endParaRPr>
        </a:p>
      </dsp:txBody>
      <dsp:txXfrm rot="-5400000">
        <a:off x="2128299" y="110802"/>
        <a:ext cx="6373237" cy="1168848"/>
      </dsp:txXfrm>
    </dsp:sp>
    <dsp:sp modelId="{9FA7709E-8A47-4E83-8FD3-056092367799}">
      <dsp:nvSpPr>
        <dsp:cNvPr id="0" name=""/>
        <dsp:cNvSpPr/>
      </dsp:nvSpPr>
      <dsp:spPr>
        <a:xfrm>
          <a:off x="287" y="2100"/>
          <a:ext cx="2128011" cy="138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latin typeface="+mn-lt"/>
            </a:rPr>
            <a:t>Elastyczne narzędzia do analiz i prezentacji ekonomicznych</a:t>
          </a:r>
          <a:endParaRPr lang="pl-PL" sz="1800" i="0" kern="1200" dirty="0"/>
        </a:p>
      </dsp:txBody>
      <dsp:txXfrm>
        <a:off x="67958" y="69771"/>
        <a:ext cx="1992669" cy="1250909"/>
      </dsp:txXfrm>
    </dsp:sp>
    <dsp:sp modelId="{E886A433-9E1F-42CE-AE52-06D9BE79787F}">
      <dsp:nvSpPr>
        <dsp:cNvPr id="0" name=""/>
        <dsp:cNvSpPr/>
      </dsp:nvSpPr>
      <dsp:spPr>
        <a:xfrm rot="5400000">
          <a:off x="4713775" y="-1071980"/>
          <a:ext cx="1257252" cy="64455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</a:rPr>
            <a:t>Zapoznasz się z wybranymi </a:t>
          </a:r>
          <a:r>
            <a:rPr lang="pl-PL" sz="1600" b="1" i="0" kern="1200" dirty="0">
              <a:solidFill>
                <a:srgbClr val="002060"/>
              </a:solidFill>
            </a:rPr>
            <a:t>metodykami zarządzania projektami IT</a:t>
          </a:r>
          <a:r>
            <a:rPr lang="pl-PL" sz="1600" i="0" kern="1200" dirty="0">
              <a:solidFill>
                <a:srgbClr val="002060"/>
              </a:solidFill>
            </a:rPr>
            <a:t>, będziesz umiał opracować </a:t>
          </a:r>
          <a:r>
            <a:rPr lang="pl-PL" sz="1600" b="1" i="0" kern="1200" dirty="0">
              <a:solidFill>
                <a:srgbClr val="002060"/>
              </a:solidFill>
            </a:rPr>
            <a:t>harmonogram projektu </a:t>
          </a:r>
          <a:r>
            <a:rPr lang="pl-PL" sz="1600" i="0" kern="1200" dirty="0">
              <a:solidFill>
                <a:srgbClr val="002060"/>
              </a:solidFill>
            </a:rPr>
            <a:t>i jego </a:t>
          </a:r>
          <a:r>
            <a:rPr lang="pl-PL" sz="1600" b="1" i="0" kern="1200" dirty="0">
              <a:solidFill>
                <a:srgbClr val="002060"/>
              </a:solidFill>
            </a:rPr>
            <a:t>budżet</a:t>
          </a:r>
          <a:r>
            <a:rPr lang="pl-PL" sz="1600" i="0" kern="1200" dirty="0">
              <a:solidFill>
                <a:srgbClr val="002060"/>
              </a:solidFill>
            </a:rPr>
            <a:t>, dowiesz się jak </a:t>
          </a:r>
          <a:r>
            <a:rPr lang="pl-PL" sz="1600" b="1" i="0" kern="1200" dirty="0">
              <a:solidFill>
                <a:srgbClr val="002060"/>
              </a:solidFill>
            </a:rPr>
            <a:t>zarządzać ryzykiem w projekcie</a:t>
          </a:r>
          <a:r>
            <a:rPr lang="pl-PL" sz="1600" i="0" kern="1200" dirty="0">
              <a:solidFill>
                <a:srgbClr val="002060"/>
              </a:solidFill>
            </a:rPr>
            <a:t>, poznasz </a:t>
          </a:r>
          <a:r>
            <a:rPr lang="pl-PL" sz="1600" b="1" i="0" kern="1200" dirty="0">
              <a:solidFill>
                <a:srgbClr val="002060"/>
              </a:solidFill>
            </a:rPr>
            <a:t>skuteczne metody komunikacji</a:t>
          </a:r>
          <a:r>
            <a:rPr lang="pl-PL" sz="1600" i="0" kern="1200" dirty="0">
              <a:solidFill>
                <a:srgbClr val="002060"/>
              </a:solidFill>
            </a:rPr>
            <a:t>, będziesz umiał efektywnie wykorzystać </a:t>
          </a:r>
          <a:br>
            <a:rPr lang="pl-PL" sz="1600" i="0" kern="1200" dirty="0">
              <a:solidFill>
                <a:srgbClr val="002060"/>
              </a:solidFill>
            </a:rPr>
          </a:br>
          <a:r>
            <a:rPr lang="pl-PL" sz="1600" b="1" i="0" kern="1200" dirty="0">
              <a:solidFill>
                <a:srgbClr val="002060"/>
              </a:solidFill>
            </a:rPr>
            <a:t>MS Project </a:t>
          </a:r>
          <a:r>
            <a:rPr lang="pl-PL" sz="1600" i="0" kern="1200" dirty="0">
              <a:solidFill>
                <a:srgbClr val="002060"/>
              </a:solidFill>
            </a:rPr>
            <a:t>– aplikację wspomagającą zarządzanie projektami</a:t>
          </a:r>
        </a:p>
      </dsp:txBody>
      <dsp:txXfrm rot="-5400000">
        <a:off x="2119631" y="1583538"/>
        <a:ext cx="6384166" cy="1134504"/>
      </dsp:txXfrm>
    </dsp:sp>
    <dsp:sp modelId="{3884F75A-AAF3-4667-A311-E40372BE5117}">
      <dsp:nvSpPr>
        <dsp:cNvPr id="0" name=""/>
        <dsp:cNvSpPr/>
      </dsp:nvSpPr>
      <dsp:spPr>
        <a:xfrm>
          <a:off x="287" y="1457663"/>
          <a:ext cx="2119343" cy="138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latin typeface="+mn-lt"/>
            </a:rPr>
            <a:t>Zarządzanie </a:t>
          </a:r>
          <a:br>
            <a:rPr lang="pl-PL" sz="1800" i="0" kern="1200" dirty="0">
              <a:latin typeface="+mn-lt"/>
            </a:rPr>
          </a:br>
          <a:r>
            <a:rPr lang="pl-PL" sz="1800" i="0" kern="1200" dirty="0">
              <a:latin typeface="+mn-lt"/>
            </a:rPr>
            <a:t>w projektach informatycznych</a:t>
          </a:r>
          <a:endParaRPr lang="pl-PL" sz="1800" i="0" kern="1200" dirty="0"/>
        </a:p>
      </dsp:txBody>
      <dsp:txXfrm>
        <a:off x="67958" y="1525334"/>
        <a:ext cx="1984001" cy="1250909"/>
      </dsp:txXfrm>
    </dsp:sp>
    <dsp:sp modelId="{0A5B4E94-9EA0-46F3-8662-CDD7E4E71690}">
      <dsp:nvSpPr>
        <dsp:cNvPr id="0" name=""/>
        <dsp:cNvSpPr/>
      </dsp:nvSpPr>
      <dsp:spPr>
        <a:xfrm rot="5400000">
          <a:off x="4726031" y="394705"/>
          <a:ext cx="1247393" cy="64232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Zapoznasz się z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nowoczesnymi systemami informatycznymi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(klasy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BI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– Business </a:t>
          </a:r>
          <a:r>
            <a:rPr lang="en-AU" sz="1600" i="0" kern="1200" noProof="0" dirty="0">
              <a:solidFill>
                <a:srgbClr val="002060"/>
              </a:solidFill>
              <a:latin typeface="Calibri"/>
              <a:ea typeface="+mn-ea"/>
              <a:cs typeface="+mn-cs"/>
            </a:rPr>
            <a:t>Intelligence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czy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  <a:hlinkClick xmlns:r="http://schemas.openxmlformats.org/officeDocument/2006/relationships" r:id="rId2"/>
            </a:rPr>
            <a:t>ERP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– Enterprise Resource Planning) 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wspomagającymi funkcjonowanie organizacji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(ze szczególnym uwzględnieniem rozwiązań firmy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SAP AG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- jednego z liderów rynku </a:t>
          </a:r>
          <a:b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</a:b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 tym obszarze); będziesz umiał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wybrać system </a:t>
          </a:r>
          <a:r>
            <a:rPr lang="pl-PL" sz="1600" b="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dla danej organizacji</a:t>
          </a:r>
        </a:p>
      </dsp:txBody>
      <dsp:txXfrm rot="-5400000">
        <a:off x="2138081" y="3043549"/>
        <a:ext cx="6362401" cy="1125607"/>
      </dsp:txXfrm>
    </dsp:sp>
    <dsp:sp modelId="{84BE6D58-0589-4BC3-AD64-A4304B5522BD}">
      <dsp:nvSpPr>
        <dsp:cNvPr id="0" name=""/>
        <dsp:cNvSpPr/>
      </dsp:nvSpPr>
      <dsp:spPr>
        <a:xfrm>
          <a:off x="287" y="2913227"/>
          <a:ext cx="2137792" cy="138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latin typeface="+mn-lt"/>
            </a:rPr>
            <a:t>Systemy informatyczne </a:t>
          </a:r>
          <a:br>
            <a:rPr lang="pl-PL" sz="1800" i="0" kern="1200" dirty="0">
              <a:latin typeface="+mn-lt"/>
            </a:rPr>
          </a:br>
          <a:r>
            <a:rPr lang="pl-PL" sz="1800" i="0" kern="1200" dirty="0">
              <a:latin typeface="+mn-lt"/>
            </a:rPr>
            <a:t>w organizacji (I </a:t>
          </a:r>
          <a:r>
            <a:rPr lang="pl-PL" sz="1800" i="0" kern="1200" dirty="0" err="1">
              <a:latin typeface="+mn-lt"/>
            </a:rPr>
            <a:t>i</a:t>
          </a:r>
          <a:r>
            <a:rPr lang="pl-PL" sz="1800" i="0" kern="1200" dirty="0">
              <a:latin typeface="+mn-lt"/>
            </a:rPr>
            <a:t> II)</a:t>
          </a:r>
          <a:endParaRPr lang="pl-PL" sz="1800" i="0" kern="1200" dirty="0"/>
        </a:p>
      </dsp:txBody>
      <dsp:txXfrm>
        <a:off x="67958" y="2980898"/>
        <a:ext cx="2002450" cy="1250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7CBB-6772-4E83-A14F-99A1E057E757}">
      <dsp:nvSpPr>
        <dsp:cNvPr id="0" name=""/>
        <dsp:cNvSpPr/>
      </dsp:nvSpPr>
      <dsp:spPr>
        <a:xfrm rot="5400000">
          <a:off x="4936620" y="-2839144"/>
          <a:ext cx="745033" cy="6508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kompetencje językowe 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w zakresie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specjalistycznego języka biznesowego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, omawiając tematy takie jak: globalizacja, zrównoważony rozwój, makroekonomia i </a:t>
          </a:r>
          <a:r>
            <a:rPr lang="pl-PL" sz="1600" i="0" kern="1200" dirty="0" err="1">
              <a:solidFill>
                <a:srgbClr val="002060"/>
              </a:solidFill>
              <a:latin typeface="+mn-lt"/>
            </a:rPr>
            <a:t>mikrofinanse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 czy rynek pracy</a:t>
          </a:r>
          <a:endParaRPr lang="pl-PL" sz="1600" b="1" i="0" kern="1200" dirty="0">
            <a:solidFill>
              <a:srgbClr val="002060"/>
            </a:solidFill>
            <a:latin typeface="+mn-lt"/>
          </a:endParaRPr>
        </a:p>
      </dsp:txBody>
      <dsp:txXfrm rot="-5400000">
        <a:off x="2054853" y="78993"/>
        <a:ext cx="6472198" cy="672293"/>
      </dsp:txXfrm>
    </dsp:sp>
    <dsp:sp modelId="{9FA7709E-8A47-4E83-8FD3-056092367799}">
      <dsp:nvSpPr>
        <dsp:cNvPr id="0" name=""/>
        <dsp:cNvSpPr/>
      </dsp:nvSpPr>
      <dsp:spPr>
        <a:xfrm>
          <a:off x="1442" y="1890"/>
          <a:ext cx="2053410" cy="826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i="0" kern="1200" noProof="0" dirty="0"/>
            <a:t>English for Economics</a:t>
          </a:r>
        </a:p>
      </dsp:txBody>
      <dsp:txXfrm>
        <a:off x="41788" y="42236"/>
        <a:ext cx="1972718" cy="745807"/>
      </dsp:txXfrm>
    </dsp:sp>
    <dsp:sp modelId="{E886A433-9E1F-42CE-AE52-06D9BE79787F}">
      <dsp:nvSpPr>
        <dsp:cNvPr id="0" name=""/>
        <dsp:cNvSpPr/>
      </dsp:nvSpPr>
      <dsp:spPr>
        <a:xfrm rot="5400000">
          <a:off x="4955795" y="-1966167"/>
          <a:ext cx="711431" cy="6498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kompetencje językowe 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w zakresie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mówienia, czytania i rozumienia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, omawiając tematy takie jak: bankowość, rachunkowość, czy rozliczenia w handlu międzynarodowym</a:t>
          </a:r>
          <a:endParaRPr lang="pl-PL" sz="1600" i="1" kern="1200" dirty="0">
            <a:solidFill>
              <a:srgbClr val="002060"/>
            </a:solidFill>
          </a:endParaRPr>
        </a:p>
      </dsp:txBody>
      <dsp:txXfrm rot="-5400000">
        <a:off x="2062379" y="961978"/>
        <a:ext cx="6463535" cy="641973"/>
      </dsp:txXfrm>
    </dsp:sp>
    <dsp:sp modelId="{3884F75A-AAF3-4667-A311-E40372BE5117}">
      <dsp:nvSpPr>
        <dsp:cNvPr id="0" name=""/>
        <dsp:cNvSpPr/>
      </dsp:nvSpPr>
      <dsp:spPr>
        <a:xfrm>
          <a:off x="1442" y="869715"/>
          <a:ext cx="2060936" cy="826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latin typeface="+mn-lt"/>
            </a:rPr>
            <a:t>English </a:t>
          </a:r>
          <a:br>
            <a:rPr lang="pl-PL" sz="1800" i="0" kern="1200" dirty="0">
              <a:latin typeface="+mn-lt"/>
            </a:rPr>
          </a:br>
          <a:r>
            <a:rPr lang="pl-PL" sz="1800" i="0" kern="1200" dirty="0">
              <a:latin typeface="+mn-lt"/>
            </a:rPr>
            <a:t>for Finance</a:t>
          </a:r>
          <a:endParaRPr lang="pl-PL" sz="1800" i="0" kern="1200" dirty="0"/>
        </a:p>
      </dsp:txBody>
      <dsp:txXfrm>
        <a:off x="41788" y="910061"/>
        <a:ext cx="1980244" cy="745807"/>
      </dsp:txXfrm>
    </dsp:sp>
    <dsp:sp modelId="{036DFA92-1558-4CC2-A7A1-C1F81B55CF71}">
      <dsp:nvSpPr>
        <dsp:cNvPr id="0" name=""/>
        <dsp:cNvSpPr/>
      </dsp:nvSpPr>
      <dsp:spPr>
        <a:xfrm rot="5400000">
          <a:off x="4938934" y="-1098603"/>
          <a:ext cx="750256" cy="6498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Rozwiniesz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4 sprawności językowe: mówienie, czytanie, rozumienie </a:t>
          </a:r>
          <a:br>
            <a:rPr lang="pl-PL" sz="1600" b="1" i="0" kern="1200" dirty="0">
              <a:solidFill>
                <a:srgbClr val="002060"/>
              </a:solidFill>
              <a:latin typeface="+mn-lt"/>
            </a:rPr>
          </a:br>
          <a:r>
            <a:rPr lang="pl-PL" sz="1600" b="1" i="0" kern="1200" dirty="0">
              <a:solidFill>
                <a:srgbClr val="002060"/>
              </a:solidFill>
              <a:latin typeface="+mn-lt"/>
            </a:rPr>
            <a:t>i pisanie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, pracując z oryginalnymi nagraniami i różnorodnymi materiałami tekstowymi; opanujesz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słownictwo </a:t>
          </a:r>
          <a:r>
            <a:rPr lang="pl-PL" sz="1600" b="0" i="0" kern="1200" dirty="0">
              <a:solidFill>
                <a:srgbClr val="002060"/>
              </a:solidFill>
              <a:latin typeface="+mn-lt"/>
            </a:rPr>
            <a:t>ogólne i ekonomiczne</a:t>
          </a:r>
          <a:endParaRPr lang="pl-PL" sz="1600" b="0" i="0" kern="1200" dirty="0">
            <a:solidFill>
              <a:srgbClr val="002060"/>
            </a:solidFill>
          </a:endParaRPr>
        </a:p>
      </dsp:txBody>
      <dsp:txXfrm rot="-5400000">
        <a:off x="2064669" y="1812286"/>
        <a:ext cx="6462162" cy="677008"/>
      </dsp:txXfrm>
    </dsp:sp>
    <dsp:sp modelId="{84BE6D58-0589-4BC3-AD64-A4304B5522BD}">
      <dsp:nvSpPr>
        <dsp:cNvPr id="0" name=""/>
        <dsp:cNvSpPr/>
      </dsp:nvSpPr>
      <dsp:spPr>
        <a:xfrm>
          <a:off x="1442" y="1737539"/>
          <a:ext cx="2063227" cy="826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/>
            <a:t>Deutsch im Unternehmen </a:t>
          </a:r>
          <a:endParaRPr lang="de-DE" sz="1800" i="0" kern="1200" noProof="0" dirty="0"/>
        </a:p>
      </dsp:txBody>
      <dsp:txXfrm>
        <a:off x="41788" y="1777885"/>
        <a:ext cx="1982535" cy="745807"/>
      </dsp:txXfrm>
    </dsp:sp>
    <dsp:sp modelId="{20E3B4E8-58A0-40E0-AC6E-255B0164D8A5}">
      <dsp:nvSpPr>
        <dsp:cNvPr id="0" name=""/>
        <dsp:cNvSpPr/>
      </dsp:nvSpPr>
      <dsp:spPr>
        <a:xfrm rot="5400000">
          <a:off x="4942527" y="-236745"/>
          <a:ext cx="731895" cy="6510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kompetencje językowe, szczególnie komunikacyjne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, pracując z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tekstami ekonomicznymi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 i omawiając tematy takie jak koniunktura czy polsko-niemieckie stosunki gospodarcze</a:t>
          </a:r>
          <a:endParaRPr lang="pl-PL" sz="1600" i="0" kern="1200" dirty="0">
            <a:solidFill>
              <a:srgbClr val="002060"/>
            </a:solidFill>
          </a:endParaRPr>
        </a:p>
      </dsp:txBody>
      <dsp:txXfrm rot="-5400000">
        <a:off x="2053115" y="2688395"/>
        <a:ext cx="6474991" cy="660439"/>
      </dsp:txXfrm>
    </dsp:sp>
    <dsp:sp modelId="{1B0EF057-6F41-4325-8EF5-1EB237ED1BB7}">
      <dsp:nvSpPr>
        <dsp:cNvPr id="0" name=""/>
        <dsp:cNvSpPr/>
      </dsp:nvSpPr>
      <dsp:spPr>
        <a:xfrm>
          <a:off x="1442" y="2605364"/>
          <a:ext cx="2051672" cy="826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/>
            <a:t>Fachsprache Deutsch – Wirtschaft </a:t>
          </a:r>
          <a:endParaRPr lang="de-DE" sz="1800" i="0" kern="1200" noProof="0" dirty="0"/>
        </a:p>
      </dsp:txBody>
      <dsp:txXfrm>
        <a:off x="41788" y="2645710"/>
        <a:ext cx="1970980" cy="745807"/>
      </dsp:txXfrm>
    </dsp:sp>
    <dsp:sp modelId="{A0509D16-0054-493B-A560-E500619DFCE7}">
      <dsp:nvSpPr>
        <dsp:cNvPr id="0" name=""/>
        <dsp:cNvSpPr/>
      </dsp:nvSpPr>
      <dsp:spPr>
        <a:xfrm rot="5400000">
          <a:off x="4938877" y="635452"/>
          <a:ext cx="748306" cy="65019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+mn-lt"/>
            </a:rPr>
            <a:t>Rozwiniesz swoje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kompetencje językowe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, pracując ze </a:t>
          </a:r>
          <a:r>
            <a:rPr lang="pl-PL" sz="1600" b="1" i="0" kern="1200" dirty="0">
              <a:solidFill>
                <a:srgbClr val="002060"/>
              </a:solidFill>
              <a:latin typeface="+mn-lt"/>
            </a:rPr>
            <a:t>specjalistycznymi tekstami z dziedziny finansów </a:t>
          </a:r>
          <a:r>
            <a:rPr lang="pl-PL" sz="1600" i="0" kern="1200" dirty="0">
              <a:solidFill>
                <a:srgbClr val="002060"/>
              </a:solidFill>
              <a:latin typeface="+mn-lt"/>
            </a:rPr>
            <a:t>i omawiając tematy takie jak pieniądz, konta i lokaty, euro i Europejski Bank Centralny</a:t>
          </a:r>
          <a:endParaRPr lang="pl-PL" sz="1600" b="1" i="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 rot="-5400000">
        <a:off x="2062045" y="3548814"/>
        <a:ext cx="6465442" cy="675248"/>
      </dsp:txXfrm>
    </dsp:sp>
    <dsp:sp modelId="{31F742DE-6613-457B-BB62-75A60734EB59}">
      <dsp:nvSpPr>
        <dsp:cNvPr id="0" name=""/>
        <dsp:cNvSpPr/>
      </dsp:nvSpPr>
      <dsp:spPr>
        <a:xfrm>
          <a:off x="1181" y="3475079"/>
          <a:ext cx="2060602" cy="826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/>
            <a:t>Fachsprache Deutsch – </a:t>
          </a:r>
          <a:br>
            <a:rPr lang="de-DE" sz="1800" kern="1200" noProof="0" dirty="0"/>
          </a:br>
          <a:r>
            <a:rPr lang="de-DE" sz="1800" kern="1200" noProof="0" dirty="0"/>
            <a:t>Finanzen</a:t>
          </a:r>
          <a:endParaRPr lang="de-DE" sz="1800" i="0" kern="1200" noProof="0" dirty="0"/>
        </a:p>
      </dsp:txBody>
      <dsp:txXfrm>
        <a:off x="41527" y="3515425"/>
        <a:ext cx="1979910" cy="745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7CBB-6772-4E83-A14F-99A1E057E757}">
      <dsp:nvSpPr>
        <dsp:cNvPr id="0" name=""/>
        <dsp:cNvSpPr/>
      </dsp:nvSpPr>
      <dsp:spPr>
        <a:xfrm rot="5400000">
          <a:off x="4359133" y="-2175596"/>
          <a:ext cx="1960632" cy="64495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Poznasz treści dotyczące przedsiębiorczości i innowacyjności w warunkach globalizacji. Ponadto dowiesz się, czy jest gospodarka oparta na wiedzy, rozwój e-gospodarki, państwowa polityka naukowo-techniczna wspierania rozwoju e-gospodarki. Zarządzanie przedsiębiorstwem w warunkach e-gospodarki.</a:t>
          </a:r>
        </a:p>
      </dsp:txBody>
      <dsp:txXfrm rot="-5400000">
        <a:off x="2114660" y="164587"/>
        <a:ext cx="6353868" cy="1769212"/>
      </dsp:txXfrm>
    </dsp:sp>
    <dsp:sp modelId="{9FA7709E-8A47-4E83-8FD3-056092367799}">
      <dsp:nvSpPr>
        <dsp:cNvPr id="0" name=""/>
        <dsp:cNvSpPr/>
      </dsp:nvSpPr>
      <dsp:spPr>
        <a:xfrm>
          <a:off x="1219" y="52"/>
          <a:ext cx="2113440" cy="2098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E-gospodarka</a:t>
          </a:r>
          <a:endParaRPr lang="pl-PL" sz="1800" i="0" kern="1200" dirty="0"/>
        </a:p>
      </dsp:txBody>
      <dsp:txXfrm>
        <a:off x="103649" y="102482"/>
        <a:ext cx="1908580" cy="1893419"/>
      </dsp:txXfrm>
    </dsp:sp>
    <dsp:sp modelId="{0A5B4E94-9EA0-46F3-8662-CDD7E4E71690}">
      <dsp:nvSpPr>
        <dsp:cNvPr id="0" name=""/>
        <dsp:cNvSpPr/>
      </dsp:nvSpPr>
      <dsp:spPr>
        <a:xfrm rot="5400000">
          <a:off x="4405483" y="37094"/>
          <a:ext cx="1881418" cy="64305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Udoskonalisz praktyczną znajomość języka angielskiego </a:t>
          </a:r>
          <a:r>
            <a:rPr lang="pl-PL" sz="1600" b="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oraz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 umiejętność analizy zjawisk ekonomicznych i wydarzeń gospodarczych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,  pracując nad </a:t>
          </a:r>
          <a:r>
            <a:rPr lang="pl-PL" sz="1600" b="1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studiami przypadków </a:t>
          </a:r>
          <a:r>
            <a:rPr lang="pl-PL" sz="1600" i="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dotyczącymi polityki monetarnej i fiskalnej, rynku pracy i rynków finansowych, handlu międzynarodowego i wzrostu gospodarczego </a:t>
          </a:r>
          <a:endParaRPr lang="pl-PL" sz="1600" b="0" i="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 rot="-5400000">
        <a:off x="2130901" y="2403520"/>
        <a:ext cx="6338740" cy="1697732"/>
      </dsp:txXfrm>
    </dsp:sp>
    <dsp:sp modelId="{84BE6D58-0589-4BC3-AD64-A4304B5522BD}">
      <dsp:nvSpPr>
        <dsp:cNvPr id="0" name=""/>
        <dsp:cNvSpPr/>
      </dsp:nvSpPr>
      <dsp:spPr>
        <a:xfrm>
          <a:off x="1219" y="2203246"/>
          <a:ext cx="2129681" cy="2098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i="0" kern="1200" noProof="0" dirty="0"/>
            <a:t>Macroeconomics – case studies</a:t>
          </a:r>
        </a:p>
      </dsp:txBody>
      <dsp:txXfrm>
        <a:off x="103649" y="2305676"/>
        <a:ext cx="1924821" cy="189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131CD-CCDD-4E25-A817-07F47A7FB2B2}" type="datetimeFigureOut">
              <a:rPr lang="pl-PL" smtClean="0"/>
              <a:t>2024-05-17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FDD2-09E7-4CD3-BD62-69E9B659E4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71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DB471-9D9A-442C-9B95-99E673A15BC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24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ydzial ekon PL 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04800"/>
            <a:ext cx="2956560" cy="1347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90057D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8809" y="5958253"/>
            <a:ext cx="1761057" cy="3956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pl-PL" sz="1800" dirty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t>10.05.2018</a:t>
            </a:r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5" name="Picture 14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>
            <a:off x="0" y="594052"/>
            <a:ext cx="2286000" cy="6263948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 userDrawn="1"/>
        </p:nvSpPr>
        <p:spPr>
          <a:xfrm>
            <a:off x="550852" y="1540354"/>
            <a:ext cx="1046460" cy="505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9.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10.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44836" y="6077156"/>
            <a:ext cx="51561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5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1" name="Picture 10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4605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9" name="Picture 8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10" name="Picture 9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1" name="Picture 10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0" name="Picture 9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9" name="Picture 8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8" name="Picture 17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930900" y="4011425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Office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njo.umk.pl/" TargetMode="External"/><Relationship Id="rId2" Type="http://schemas.openxmlformats.org/officeDocument/2006/relationships/hyperlink" Target="https://www.econ.umk.pl/zastosowan-informatyki-i-matematyki-w-ekonomii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mailto:julmar@umk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hare/XXDuKNwJiDLZmK8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con.umk.pl/panel/wp-content/uploads/Efekty-Ekonomia-I-stopie%C5%84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44" y="2153138"/>
            <a:ext cx="4755440" cy="1149336"/>
          </a:xfrm>
        </p:spPr>
        <p:txBody>
          <a:bodyPr/>
          <a:lstStyle/>
          <a:p>
            <a:r>
              <a:rPr lang="pl-PL" dirty="0"/>
              <a:t>Kierunek: </a:t>
            </a:r>
            <a:br>
              <a:rPr lang="pl-PL" dirty="0"/>
            </a:br>
            <a:r>
              <a:rPr lang="pl-PL" dirty="0"/>
              <a:t>Ekonomia I stopień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6144" y="3588966"/>
            <a:ext cx="4755974" cy="886945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trzeci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86144" y="4762403"/>
            <a:ext cx="362618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2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2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2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2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7" name="Picture 5" descr="AACSB-logo-accredited-color-RGB">
            <a:extLst>
              <a:ext uri="{FF2B5EF4-FFF2-40B4-BE49-F238E27FC236}">
                <a16:creationId xmlns:a16="http://schemas.microsoft.com/office/drawing/2014/main" id="{DB66E092-0DA4-45B7-8888-18AC4917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91" y="5730185"/>
            <a:ext cx="22431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AACSB-logo-member-color-RGB.png">
            <a:extLst>
              <a:ext uri="{FF2B5EF4-FFF2-40B4-BE49-F238E27FC236}">
                <a16:creationId xmlns:a16="http://schemas.microsoft.com/office/drawing/2014/main" id="{DD849113-A574-4761-8751-A276CCEF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76" y="5730184"/>
            <a:ext cx="1848008" cy="7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Zajęcia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9899" y="3472424"/>
            <a:ext cx="8195636" cy="2369576"/>
          </a:xfrm>
        </p:spPr>
        <p:txBody>
          <a:bodyPr/>
          <a:lstStyle/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endParaRPr lang="pl-PL" sz="1600" dirty="0"/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120h:  Język angielski w biznesie                                                        7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English for </a:t>
            </a:r>
            <a:r>
              <a:rPr lang="pl-PL" sz="1600" dirty="0" err="1"/>
              <a:t>Economics</a:t>
            </a:r>
            <a:r>
              <a:rPr lang="pl-PL" sz="1600" dirty="0"/>
              <a:t>  	2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English for Finance	3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120h: 	</a:t>
            </a:r>
            <a:r>
              <a:rPr lang="pl-PL" sz="1600" dirty="0" err="1"/>
              <a:t>Deutsch</a:t>
            </a:r>
            <a:r>
              <a:rPr lang="pl-PL" sz="1600" dirty="0"/>
              <a:t> im </a:t>
            </a:r>
            <a:r>
              <a:rPr lang="pl-PL" sz="1600" dirty="0" err="1"/>
              <a:t>Unternehmen</a:t>
            </a:r>
            <a:r>
              <a:rPr lang="pl-PL" sz="1600" dirty="0"/>
              <a:t> 	8 ETCS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</a:t>
            </a:r>
            <a:r>
              <a:rPr lang="pl-PL" sz="1600" dirty="0" err="1"/>
              <a:t>Fachsprache</a:t>
            </a:r>
            <a:r>
              <a:rPr lang="pl-PL" sz="1600" dirty="0"/>
              <a:t> </a:t>
            </a:r>
            <a:r>
              <a:rPr lang="pl-PL" sz="1600" dirty="0" err="1"/>
              <a:t>Deutsch</a:t>
            </a:r>
            <a:r>
              <a:rPr lang="pl-PL" sz="1600" dirty="0"/>
              <a:t> – </a:t>
            </a:r>
            <a:r>
              <a:rPr lang="pl-PL" sz="1600" dirty="0" err="1"/>
              <a:t>Wirtschaft</a:t>
            </a:r>
            <a:r>
              <a:rPr lang="pl-PL" sz="1600" dirty="0"/>
              <a:t> 	3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</a:t>
            </a:r>
            <a:r>
              <a:rPr lang="pl-PL" sz="1600" dirty="0" err="1"/>
              <a:t>Fachsprache</a:t>
            </a:r>
            <a:r>
              <a:rPr lang="pl-PL" sz="1600" dirty="0"/>
              <a:t> </a:t>
            </a:r>
            <a:r>
              <a:rPr lang="pl-PL" sz="1600" dirty="0" err="1"/>
              <a:t>Deutsch</a:t>
            </a:r>
            <a:r>
              <a:rPr lang="pl-PL" sz="1600" dirty="0"/>
              <a:t> – </a:t>
            </a:r>
            <a:r>
              <a:rPr lang="pl-PL" sz="1600" dirty="0" err="1"/>
              <a:t>Finanzen</a:t>
            </a:r>
            <a:r>
              <a:rPr lang="pl-PL" sz="1600" dirty="0"/>
              <a:t> 	3 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tabLst>
                <a:tab pos="3582988" algn="l"/>
              </a:tabLst>
            </a:pPr>
            <a:r>
              <a:rPr lang="pl-PL" dirty="0"/>
              <a:t>Języki obce – 360 godzin, 26 ECTS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10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51DF4B-D624-41FF-86EA-A6474EF46C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Zajęcia</a:t>
            </a:r>
            <a:endParaRPr lang="en-US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</p:spPr>
        <p:txBody>
          <a:bodyPr/>
          <a:lstStyle/>
          <a:p>
            <a:r>
              <a:rPr lang="pl-PL" dirty="0"/>
              <a:t>Zajęcia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A074B4-CB84-43A6-A3C6-DABB25139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582399"/>
              </p:ext>
            </p:extLst>
          </p:nvPr>
        </p:nvGraphicFramePr>
        <p:xfrm>
          <a:off x="326861" y="1874067"/>
          <a:ext cx="8565459" cy="430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AACSB-logo-accredited-color-RGB">
            <a:extLst>
              <a:ext uri="{FF2B5EF4-FFF2-40B4-BE49-F238E27FC236}">
                <a16:creationId xmlns:a16="http://schemas.microsoft.com/office/drawing/2014/main" id="{E40523DF-558E-49FF-9B05-92E0B156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sz="2400" b="1" dirty="0">
                <a:solidFill>
                  <a:srgbClr val="90057D"/>
                </a:solidFill>
              </a:rPr>
              <a:t>Zajęcia</a:t>
            </a:r>
            <a:endParaRPr lang="en-US" sz="2400" b="1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Zajęcia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Dodatkowe kompetencje – 30 godzin, 5 ECTS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9899" y="3628248"/>
            <a:ext cx="8195636" cy="2213752"/>
          </a:xfrm>
        </p:spPr>
        <p:txBody>
          <a:bodyPr/>
          <a:lstStyle/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15h: 	</a:t>
            </a:r>
            <a:r>
              <a:rPr lang="pl-PL" sz="2000" dirty="0"/>
              <a:t>E-gospodarka</a:t>
            </a:r>
            <a:r>
              <a:rPr lang="pl-PL" sz="1600" dirty="0"/>
              <a:t>	2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15h: 	</a:t>
            </a:r>
            <a:r>
              <a:rPr lang="en-AU" sz="2000" dirty="0"/>
              <a:t>Macroeconomics - case studies</a:t>
            </a:r>
            <a:r>
              <a:rPr lang="en-AU" sz="1600" dirty="0"/>
              <a:t>	</a:t>
            </a:r>
            <a:r>
              <a:rPr lang="pl-PL" sz="1600" dirty="0"/>
              <a:t>3</a:t>
            </a:r>
            <a:r>
              <a:rPr lang="en-AU" sz="1600" dirty="0"/>
              <a:t> ETCS</a:t>
            </a:r>
          </a:p>
          <a:p>
            <a:pPr algn="just"/>
            <a:endParaRPr lang="pl-PL" dirty="0"/>
          </a:p>
        </p:txBody>
      </p:sp>
      <p:pic>
        <p:nvPicPr>
          <p:cNvPr id="11" name="Picture 5" descr="AACSB-logo-accredited-color-RGB">
            <a:extLst>
              <a:ext uri="{FF2B5EF4-FFF2-40B4-BE49-F238E27FC236}">
                <a16:creationId xmlns:a16="http://schemas.microsoft.com/office/drawing/2014/main" id="{968D8996-9294-4AFC-917F-5180C601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851DF4B-D624-41FF-86EA-A6474EF46C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Zajęcia</a:t>
            </a:r>
            <a:endParaRPr lang="en-US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</p:spPr>
        <p:txBody>
          <a:bodyPr/>
          <a:lstStyle/>
          <a:p>
            <a:r>
              <a:rPr lang="pl-PL" dirty="0"/>
              <a:t>Zajęcia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A074B4-CB84-43A6-A3C6-DABB25139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948894"/>
              </p:ext>
            </p:extLst>
          </p:nvPr>
        </p:nvGraphicFramePr>
        <p:xfrm>
          <a:off x="326861" y="1874067"/>
          <a:ext cx="8565459" cy="430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AACSB-logo-accredited-color-RGB">
            <a:extLst>
              <a:ext uri="{FF2B5EF4-FFF2-40B4-BE49-F238E27FC236}">
                <a16:creationId xmlns:a16="http://schemas.microsoft.com/office/drawing/2014/main" id="{E40523DF-558E-49FF-9B05-92E0B156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sz="2400" b="1" dirty="0">
                <a:solidFill>
                  <a:srgbClr val="90057D"/>
                </a:solidFill>
              </a:rPr>
              <a:t>Zajęcia</a:t>
            </a:r>
            <a:endParaRPr lang="en-US" sz="2400" b="1" dirty="0">
              <a:solidFill>
                <a:srgbClr val="90057D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7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Oczekiwania wobec kandydatów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05936" y="2078671"/>
            <a:ext cx="3826699" cy="400163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dirty="0"/>
              <a:t>Zaangażowanie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400" b="1" dirty="0"/>
              <a:t>Motywacja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/>
              <a:t>Entuzjazm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200" b="1" dirty="0"/>
              <a:t>Zaangażowanie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600" b="1" dirty="0"/>
              <a:t>Motywacja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4000" b="1" dirty="0"/>
              <a:t>Entuzjazm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sz="4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2200" dirty="0"/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 err="1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Uniwerryteckie</a:t>
            </a: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Wybuch: 14 punktów 10">
            <a:extLst>
              <a:ext uri="{FF2B5EF4-FFF2-40B4-BE49-F238E27FC236}">
                <a16:creationId xmlns:a16="http://schemas.microsoft.com/office/drawing/2014/main" id="{88D5B8F8-6F1D-4621-94E7-3B93DBFE19A5}"/>
              </a:ext>
            </a:extLst>
          </p:cNvPr>
          <p:cNvSpPr/>
          <p:nvPr/>
        </p:nvSpPr>
        <p:spPr>
          <a:xfrm>
            <a:off x="3195687" y="938763"/>
            <a:ext cx="5829800" cy="5429839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053A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rgbClr val="90057D"/>
                </a:solidFill>
              </a:rPr>
              <a:t>„Entuzjazm jest matką wysiłku i bez niego nigdy nic wielkiego </a:t>
            </a:r>
            <a:br>
              <a:rPr lang="pl-PL" b="1" i="1" dirty="0">
                <a:solidFill>
                  <a:srgbClr val="90057D"/>
                </a:solidFill>
              </a:rPr>
            </a:br>
            <a:r>
              <a:rPr lang="pl-PL" b="1" i="1" dirty="0">
                <a:solidFill>
                  <a:srgbClr val="90057D"/>
                </a:solidFill>
              </a:rPr>
              <a:t>nie osiągnięto”</a:t>
            </a:r>
            <a:r>
              <a:rPr lang="pl-PL" dirty="0">
                <a:solidFill>
                  <a:srgbClr val="90057D"/>
                </a:solidFill>
              </a:rPr>
              <a:t> </a:t>
            </a:r>
            <a:br>
              <a:rPr lang="pl-PL" dirty="0">
                <a:solidFill>
                  <a:srgbClr val="90057D"/>
                </a:solidFill>
              </a:rPr>
            </a:br>
            <a:r>
              <a:rPr lang="pl-PL" dirty="0" err="1">
                <a:solidFill>
                  <a:srgbClr val="90057D"/>
                </a:solidFill>
              </a:rPr>
              <a:t>Ralph</a:t>
            </a:r>
            <a:r>
              <a:rPr lang="pl-PL" dirty="0">
                <a:solidFill>
                  <a:srgbClr val="90057D"/>
                </a:solidFill>
              </a:rPr>
              <a:t> W. Emerson</a:t>
            </a:r>
          </a:p>
          <a:p>
            <a:pPr algn="ctr"/>
            <a:endParaRPr lang="pl-PL" dirty="0">
              <a:latin typeface="Showcard Gothic" panose="04020904020102020604" pitchFamily="82" charset="0"/>
            </a:endParaRPr>
          </a:p>
        </p:txBody>
      </p:sp>
      <p:pic>
        <p:nvPicPr>
          <p:cNvPr id="9" name="Picture 5" descr="AACSB-logo-accredited-color-RGB">
            <a:extLst>
              <a:ext uri="{FF2B5EF4-FFF2-40B4-BE49-F238E27FC236}">
                <a16:creationId xmlns:a16="http://schemas.microsoft.com/office/drawing/2014/main" id="{0755B7E8-0DDF-4736-ADBB-B04BD362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851DF4B-D624-41FF-86EA-A6474EF46C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Oczekiwania wobec kandydatów</a:t>
            </a:r>
            <a:endParaRPr lang="en-US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>
          <a:xfrm>
            <a:off x="460166" y="114347"/>
            <a:ext cx="5877133" cy="258014"/>
          </a:xfrm>
        </p:spPr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Praca czeka…: Źródło: pracuj.pl</a:t>
            </a:r>
            <a:endParaRPr lang="en-US" dirty="0"/>
          </a:p>
          <a:p>
            <a:endParaRPr lang="pl-PL" dirty="0"/>
          </a:p>
        </p:txBody>
      </p:sp>
      <p:sp>
        <p:nvSpPr>
          <p:cNvPr id="9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11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3C5BEE6-3DF0-7572-F5DC-D9AC7BBD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7" y="813240"/>
            <a:ext cx="4880113" cy="24882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BF9CD01-593C-B7B3-602F-84ADE266D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64" y="3194613"/>
            <a:ext cx="3707956" cy="280699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24C7EBD-E1CB-9A79-483E-9C5CFF090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76" y="3346567"/>
            <a:ext cx="4909287" cy="258732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892DEEA-BF29-4778-DA22-E0700C25C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256" y="1291195"/>
            <a:ext cx="3619667" cy="178726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B159951-D69A-781D-F38D-7D211006FBB9}"/>
              </a:ext>
            </a:extLst>
          </p:cNvPr>
          <p:cNvSpPr/>
          <p:nvPr/>
        </p:nvSpPr>
        <p:spPr>
          <a:xfrm>
            <a:off x="3902697" y="1941922"/>
            <a:ext cx="1074656" cy="1414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0CC6209-4DB8-7BA6-AE76-AE07946F575C}"/>
              </a:ext>
            </a:extLst>
          </p:cNvPr>
          <p:cNvSpPr/>
          <p:nvPr/>
        </p:nvSpPr>
        <p:spPr>
          <a:xfrm>
            <a:off x="3959637" y="3141305"/>
            <a:ext cx="1074656" cy="1414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CC8D5D9-E77D-799A-0308-4A8BB6F69926}"/>
              </a:ext>
            </a:extLst>
          </p:cNvPr>
          <p:cNvSpPr/>
          <p:nvPr/>
        </p:nvSpPr>
        <p:spPr>
          <a:xfrm>
            <a:off x="7708154" y="2074030"/>
            <a:ext cx="1074656" cy="1125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11B3B6D-258F-1149-5FAA-AC891F63912E}"/>
              </a:ext>
            </a:extLst>
          </p:cNvPr>
          <p:cNvSpPr/>
          <p:nvPr/>
        </p:nvSpPr>
        <p:spPr>
          <a:xfrm>
            <a:off x="7716557" y="2934106"/>
            <a:ext cx="1074656" cy="1125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F165EE-2898-98A1-44D4-0F02365B16D4}"/>
              </a:ext>
            </a:extLst>
          </p:cNvPr>
          <p:cNvSpPr/>
          <p:nvPr/>
        </p:nvSpPr>
        <p:spPr>
          <a:xfrm>
            <a:off x="7708154" y="3985596"/>
            <a:ext cx="1074656" cy="1125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3E61EF1-EA7A-2F73-76CA-F1582DFDF68D}"/>
              </a:ext>
            </a:extLst>
          </p:cNvPr>
          <p:cNvSpPr/>
          <p:nvPr/>
        </p:nvSpPr>
        <p:spPr>
          <a:xfrm>
            <a:off x="7708154" y="4937314"/>
            <a:ext cx="1074656" cy="1125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339B1E3-EA7C-DD1F-1C1D-D88E9F1573CA}"/>
              </a:ext>
            </a:extLst>
          </p:cNvPr>
          <p:cNvSpPr/>
          <p:nvPr/>
        </p:nvSpPr>
        <p:spPr>
          <a:xfrm>
            <a:off x="7708154" y="5805140"/>
            <a:ext cx="1074656" cy="1125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30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Praca czeka… Przykładowa oferta prac. Źródło: pracuj.pl</a:t>
            </a:r>
            <a:endParaRPr lang="en-US" dirty="0"/>
          </a:p>
          <a:p>
            <a:endParaRPr lang="pl-PL" dirty="0"/>
          </a:p>
        </p:txBody>
      </p:sp>
      <p:sp>
        <p:nvSpPr>
          <p:cNvPr id="10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15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3FD0647-E3E7-B5BD-9687-7ACC59AD8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25" y="1803721"/>
            <a:ext cx="4599801" cy="1058865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45D4449F-DCFC-9625-2916-3ACE6EA815CA}"/>
              </a:ext>
            </a:extLst>
          </p:cNvPr>
          <p:cNvGrpSpPr/>
          <p:nvPr/>
        </p:nvGrpSpPr>
        <p:grpSpPr>
          <a:xfrm>
            <a:off x="322958" y="723004"/>
            <a:ext cx="3942067" cy="5411991"/>
            <a:chOff x="322958" y="723004"/>
            <a:chExt cx="3942067" cy="5411991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5A464001-EEEE-6DAA-7434-0C86DA1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958" y="723004"/>
              <a:ext cx="3942067" cy="5411991"/>
            </a:xfrm>
            <a:prstGeom prst="rect">
              <a:avLst/>
            </a:prstGeom>
          </p:spPr>
        </p:pic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46D1B850-214A-91F3-3250-500EDEFF454E}"/>
                </a:ext>
              </a:extLst>
            </p:cNvPr>
            <p:cNvSpPr/>
            <p:nvPr/>
          </p:nvSpPr>
          <p:spPr>
            <a:xfrm>
              <a:off x="2498103" y="1621410"/>
              <a:ext cx="791852" cy="1823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7598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Opieka merytoryczna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7460BD3-885B-4EAA-8F42-A3612EFF6B79}"/>
              </a:ext>
            </a:extLst>
          </p:cNvPr>
          <p:cNvSpPr txBox="1">
            <a:spLocks/>
          </p:cNvSpPr>
          <p:nvPr/>
        </p:nvSpPr>
        <p:spPr>
          <a:xfrm>
            <a:off x="57346" y="1885186"/>
            <a:ext cx="9144000" cy="34722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dirty="0"/>
              <a:t>Opiekę merytoryczną nad modułem sprawują: </a:t>
            </a:r>
          </a:p>
          <a:p>
            <a:pPr algn="ctr">
              <a:spcBef>
                <a:spcPts val="0"/>
              </a:spcBef>
            </a:pPr>
            <a:br>
              <a:rPr lang="pl-PL" sz="1800" dirty="0"/>
            </a:br>
            <a:r>
              <a:rPr lang="pl-PL" sz="1800" dirty="0">
                <a:solidFill>
                  <a:srgbClr val="90057D"/>
                </a:solidFill>
                <a:hlinkClick r:id="rId2"/>
              </a:rPr>
              <a:t>Katedra Zastosowań Informatyki i Matematyki w Ekonomii</a:t>
            </a:r>
            <a:endParaRPr lang="pl-PL" sz="1800" dirty="0">
              <a:solidFill>
                <a:srgbClr val="90057D"/>
              </a:solidFill>
            </a:endParaRPr>
          </a:p>
          <a:p>
            <a:pPr algn="ctr">
              <a:spcBef>
                <a:spcPts val="0"/>
              </a:spcBef>
            </a:pPr>
            <a:endParaRPr lang="pl-PL" sz="1800" dirty="0">
              <a:solidFill>
                <a:srgbClr val="90057D"/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1800" dirty="0"/>
              <a:t> </a:t>
            </a:r>
          </a:p>
          <a:p>
            <a:pPr algn="ctr">
              <a:spcBef>
                <a:spcPts val="0"/>
              </a:spcBef>
            </a:pPr>
            <a:endParaRPr lang="pl-PL" sz="800" dirty="0"/>
          </a:p>
          <a:p>
            <a:pPr algn="ctr">
              <a:spcBef>
                <a:spcPts val="0"/>
              </a:spcBef>
            </a:pPr>
            <a:r>
              <a:rPr lang="pl-PL" sz="1800" dirty="0"/>
              <a:t>oraz </a:t>
            </a:r>
          </a:p>
          <a:p>
            <a:pPr algn="ctr">
              <a:spcBef>
                <a:spcPts val="0"/>
              </a:spcBef>
            </a:pPr>
            <a:r>
              <a:rPr lang="pl-PL" sz="800" dirty="0"/>
              <a:t> </a:t>
            </a:r>
          </a:p>
          <a:p>
            <a:pPr algn="ctr">
              <a:spcBef>
                <a:spcPts val="0"/>
              </a:spcBef>
            </a:pPr>
            <a:r>
              <a:rPr lang="pl-PL" sz="1800" dirty="0">
                <a:solidFill>
                  <a:srgbClr val="90057D"/>
                </a:solidFill>
                <a:hlinkClick r:id="rId3"/>
              </a:rPr>
              <a:t>Uniwersyteckie Centrum Języków Obcych</a:t>
            </a:r>
            <a:endParaRPr lang="pl-PL" sz="1800" dirty="0">
              <a:solidFill>
                <a:srgbClr val="90057D"/>
              </a:solidFill>
            </a:endParaRPr>
          </a:p>
          <a:p>
            <a:pPr algn="ctr">
              <a:spcBef>
                <a:spcPts val="0"/>
              </a:spcBef>
            </a:pPr>
            <a:endParaRPr lang="pl-PL" sz="1800" dirty="0">
              <a:solidFill>
                <a:srgbClr val="90057D"/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1800" dirty="0">
                <a:solidFill>
                  <a:srgbClr val="90057D"/>
                </a:solidFill>
              </a:rPr>
              <a:t>(Julita Markowska - </a:t>
            </a:r>
            <a:r>
              <a:rPr lang="pl-PL" sz="1800" dirty="0">
                <a:solidFill>
                  <a:srgbClr val="90057D"/>
                </a:solidFill>
                <a:hlinkClick r:id="rId4"/>
              </a:rPr>
              <a:t>julmar@umk.pl</a:t>
            </a:r>
            <a:r>
              <a:rPr lang="pl-PL" sz="1800" dirty="0">
                <a:solidFill>
                  <a:srgbClr val="90057D"/>
                </a:solidFill>
              </a:rPr>
              <a:t>)</a:t>
            </a:r>
          </a:p>
          <a:p>
            <a:pPr algn="ctr">
              <a:spcBef>
                <a:spcPts val="0"/>
              </a:spcBef>
            </a:pPr>
            <a:endParaRPr lang="pl-PL" sz="1800" dirty="0">
              <a:solidFill>
                <a:srgbClr val="90057D"/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1800" dirty="0">
                <a:solidFill>
                  <a:srgbClr val="90057D"/>
                </a:solidFill>
              </a:rPr>
              <a:t>W przypadku pytań zachęcamy do kontaktu pod wskazane adresy</a:t>
            </a:r>
          </a:p>
          <a:p>
            <a:endParaRPr lang="pl-PL" sz="16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 txBox="1">
            <a:spLocks/>
          </p:cNvSpPr>
          <p:nvPr/>
        </p:nvSpPr>
        <p:spPr>
          <a:xfrm>
            <a:off x="443620" y="1321806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90057D"/>
                </a:solidFill>
              </a:rPr>
              <a:t>Opieka merytoryczna</a:t>
            </a:r>
            <a:endParaRPr lang="en-US" sz="2400" b="1" dirty="0">
              <a:solidFill>
                <a:srgbClr val="90057D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8" name="Picture 5" descr="AACSB-logo-accredited-color-RGB">
            <a:extLst>
              <a:ext uri="{FF2B5EF4-FFF2-40B4-BE49-F238E27FC236}">
                <a16:creationId xmlns:a16="http://schemas.microsoft.com/office/drawing/2014/main" id="{E40523DF-558E-49FF-9B05-92E0B156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07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</p:spPr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pl-PL" dirty="0"/>
              <a:t>Katedra Zastosowań Informatyki i Matematyki w Ekonomii – co nas wyróżnia?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2232684"/>
            <a:ext cx="5857666" cy="36347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Uruchomienie nowych studiów podyplomowych </a:t>
            </a:r>
            <a:r>
              <a:rPr lang="pl-PL" sz="1600" b="1" i="1" dirty="0">
                <a:solidFill>
                  <a:srgbClr val="244AA6"/>
                </a:solidFill>
              </a:rPr>
              <a:t>Data Science w biznesie</a:t>
            </a:r>
            <a:r>
              <a:rPr lang="pl-PL" sz="1600" b="1" dirty="0">
                <a:solidFill>
                  <a:srgbClr val="244AA6"/>
                </a:solidFill>
              </a:rPr>
              <a:t> </a:t>
            </a:r>
            <a:r>
              <a:rPr lang="pl-PL" sz="1600" dirty="0">
                <a:solidFill>
                  <a:srgbClr val="244AA6"/>
                </a:solidFill>
              </a:rPr>
              <a:t>(wspólnie z </a:t>
            </a:r>
            <a:r>
              <a:rPr lang="pl-PL" sz="1600" b="1" dirty="0">
                <a:solidFill>
                  <a:srgbClr val="244AA6"/>
                </a:solidFill>
              </a:rPr>
              <a:t>SAP Polska </a:t>
            </a:r>
            <a:r>
              <a:rPr lang="pl-PL" sz="1600" dirty="0">
                <a:solidFill>
                  <a:srgbClr val="244AA6"/>
                </a:solidFill>
              </a:rPr>
              <a:t>i </a:t>
            </a:r>
            <a:r>
              <a:rPr lang="pl-PL" sz="1600" b="1" dirty="0">
                <a:solidFill>
                  <a:srgbClr val="244AA6"/>
                </a:solidFill>
              </a:rPr>
              <a:t>Wydziałem Matematyki </a:t>
            </a:r>
            <a:br>
              <a:rPr lang="pl-PL" sz="1600" b="1" dirty="0">
                <a:solidFill>
                  <a:srgbClr val="244AA6"/>
                </a:solidFill>
              </a:rPr>
            </a:br>
            <a:r>
              <a:rPr lang="pl-PL" sz="1600" b="1" dirty="0">
                <a:solidFill>
                  <a:srgbClr val="244AA6"/>
                </a:solidFill>
              </a:rPr>
              <a:t>i Informatyki UMK</a:t>
            </a:r>
            <a:r>
              <a:rPr lang="pl-PL" sz="1600" dirty="0">
                <a:solidFill>
                  <a:srgbClr val="244AA6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Afiliacja w </a:t>
            </a:r>
            <a:r>
              <a:rPr lang="pl-PL" sz="1600" b="1" dirty="0">
                <a:solidFill>
                  <a:srgbClr val="244AA6"/>
                </a:solidFill>
              </a:rPr>
              <a:t>SAP University </a:t>
            </a:r>
            <a:r>
              <a:rPr lang="pl-PL" sz="1600" b="1" dirty="0" err="1">
                <a:solidFill>
                  <a:srgbClr val="244AA6"/>
                </a:solidFill>
              </a:rPr>
              <a:t>Alliances</a:t>
            </a:r>
            <a:r>
              <a:rPr lang="pl-PL" sz="1600" dirty="0">
                <a:solidFill>
                  <a:srgbClr val="244AA6"/>
                </a:solidFill>
              </a:rPr>
              <a:t>, dostęp dla studentów </a:t>
            </a:r>
            <a:br>
              <a:rPr lang="pl-PL" sz="1600" dirty="0">
                <a:solidFill>
                  <a:srgbClr val="244AA6"/>
                </a:solidFill>
              </a:rPr>
            </a:br>
            <a:r>
              <a:rPr lang="pl-PL" sz="1600" dirty="0">
                <a:solidFill>
                  <a:srgbClr val="244AA6"/>
                </a:solidFill>
              </a:rPr>
              <a:t>i pracowników do </a:t>
            </a:r>
            <a:r>
              <a:rPr lang="pl-PL" sz="1600" dirty="0" err="1">
                <a:solidFill>
                  <a:srgbClr val="244AA6"/>
                </a:solidFill>
              </a:rPr>
              <a:t>pełnoskalowego</a:t>
            </a:r>
            <a:r>
              <a:rPr lang="pl-PL" sz="1600" dirty="0">
                <a:solidFill>
                  <a:srgbClr val="244AA6"/>
                </a:solidFill>
              </a:rPr>
              <a:t> systemu klasy ERP z klientem GBI, bezpłatny dostęp dla pracowników do ogromnego repozytorium wiedzy SAP Learning Hub.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Uruchomienie programu certyfikatów </a:t>
            </a:r>
            <a:r>
              <a:rPr lang="pl-PL" sz="1600" b="1" dirty="0">
                <a:solidFill>
                  <a:srgbClr val="244AA6"/>
                </a:solidFill>
              </a:rPr>
              <a:t>SAP Student </a:t>
            </a:r>
            <a:r>
              <a:rPr lang="pl-PL" sz="1600" b="1" dirty="0" err="1">
                <a:solidFill>
                  <a:srgbClr val="244AA6"/>
                </a:solidFill>
              </a:rPr>
              <a:t>Recognition</a:t>
            </a:r>
            <a:r>
              <a:rPr lang="pl-PL" sz="1600" b="1" dirty="0">
                <a:solidFill>
                  <a:srgbClr val="244AA6"/>
                </a:solidFill>
              </a:rPr>
              <a:t> </a:t>
            </a:r>
            <a:r>
              <a:rPr lang="pl-PL" sz="1600" b="1" dirty="0" err="1">
                <a:solidFill>
                  <a:srgbClr val="244AA6"/>
                </a:solidFill>
              </a:rPr>
              <a:t>Awards</a:t>
            </a:r>
            <a:r>
              <a:rPr lang="pl-PL" sz="1600" b="1" dirty="0">
                <a:solidFill>
                  <a:srgbClr val="244AA6"/>
                </a:solidFill>
              </a:rPr>
              <a:t> </a:t>
            </a:r>
            <a:r>
              <a:rPr lang="pl-PL" sz="1600" dirty="0">
                <a:solidFill>
                  <a:srgbClr val="244AA6"/>
                </a:solidFill>
              </a:rPr>
              <a:t>dla absolwentów specjalności Informatyka w biznesie.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Opieka i administracja afiliacji Wydziału w programie Microsoft Corporation - </a:t>
            </a:r>
            <a:r>
              <a:rPr lang="pl-PL" sz="1600" b="1" dirty="0">
                <a:solidFill>
                  <a:srgbClr val="244AA6"/>
                </a:solidFill>
              </a:rPr>
              <a:t>Microsoft </a:t>
            </a:r>
            <a:r>
              <a:rPr lang="pl-PL" sz="1600" b="1" dirty="0" err="1">
                <a:solidFill>
                  <a:srgbClr val="244AA6"/>
                </a:solidFill>
              </a:rPr>
              <a:t>Imagine</a:t>
            </a:r>
            <a:r>
              <a:rPr lang="pl-PL" sz="1600" b="1" dirty="0">
                <a:solidFill>
                  <a:srgbClr val="244AA6"/>
                </a:solidFill>
              </a:rPr>
              <a:t> Premium</a:t>
            </a:r>
            <a:r>
              <a:rPr lang="pl-PL" sz="1600" dirty="0">
                <a:solidFill>
                  <a:srgbClr val="244AA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Utworzenie </a:t>
            </a:r>
            <a:r>
              <a:rPr lang="pl-PL" sz="1600" b="1" dirty="0">
                <a:solidFill>
                  <a:srgbClr val="244AA6"/>
                </a:solidFill>
              </a:rPr>
              <a:t>Koła Naukowego Data </a:t>
            </a:r>
            <a:r>
              <a:rPr lang="pl-PL" sz="1600" b="1" dirty="0" err="1">
                <a:solidFill>
                  <a:srgbClr val="244AA6"/>
                </a:solidFill>
              </a:rPr>
              <a:t>Explorers</a:t>
            </a:r>
            <a:r>
              <a:rPr lang="pl-PL" sz="1600" dirty="0">
                <a:solidFill>
                  <a:srgbClr val="244AA6"/>
                </a:solidFill>
              </a:rPr>
              <a:t>.</a:t>
            </a:r>
            <a:endParaRPr lang="pl-PL" sz="2800" dirty="0">
              <a:solidFill>
                <a:srgbClr val="244AA6"/>
              </a:solidFill>
            </a:endParaRPr>
          </a:p>
          <a:p>
            <a:endParaRPr lang="pl-PL" sz="2800" dirty="0">
              <a:solidFill>
                <a:srgbClr val="244AA6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5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 txBox="1">
            <a:spLocks/>
          </p:cNvSpPr>
          <p:nvPr/>
        </p:nvSpPr>
        <p:spPr>
          <a:xfrm>
            <a:off x="443620" y="1321806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90057D"/>
                </a:solidFill>
              </a:rPr>
              <a:t>Osiągnięcia dydaktyczne</a:t>
            </a:r>
            <a:endParaRPr lang="en-US" sz="2400" b="1" dirty="0">
              <a:solidFill>
                <a:srgbClr val="90057D"/>
              </a:solidFill>
            </a:endParaRPr>
          </a:p>
        </p:txBody>
      </p:sp>
      <p:pic>
        <p:nvPicPr>
          <p:cNvPr id="1032" name="Picture 8" descr="https://www.econ.umk.pl/panel/wp-content/uploads/microsoft-imagine-300x250-v2-30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09" y="4741701"/>
            <a:ext cx="1477609" cy="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09" y="3706748"/>
            <a:ext cx="1463934" cy="78138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09" y="2030853"/>
            <a:ext cx="1504928" cy="62705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09" y="2781586"/>
            <a:ext cx="1463934" cy="742152"/>
          </a:xfrm>
          <a:prstGeom prst="rect">
            <a:avLst/>
          </a:prstGeom>
        </p:spPr>
      </p:pic>
      <p:pic>
        <p:nvPicPr>
          <p:cNvPr id="19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767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pl-PL" dirty="0"/>
              <a:t>Katedra Zastosowań Informatyki i Matematyki w Ekonomii – co nas wyróżnia?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" y="4903577"/>
            <a:ext cx="1554557" cy="15545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01" y="5208648"/>
            <a:ext cx="2256493" cy="97440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43" y="5091523"/>
            <a:ext cx="1062186" cy="106218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2060660"/>
            <a:ext cx="7594601" cy="350257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44AA6"/>
                </a:solidFill>
              </a:rPr>
              <a:t>Współprac</a:t>
            </a:r>
            <a:r>
              <a:rPr lang="pl-PL" sz="1600" dirty="0">
                <a:solidFill>
                  <a:srgbClr val="244AA6"/>
                </a:solidFill>
              </a:rPr>
              <a:t>a </a:t>
            </a:r>
            <a:r>
              <a:rPr lang="en-US" sz="1600" dirty="0">
                <a:solidFill>
                  <a:srgbClr val="244AA6"/>
                </a:solidFill>
              </a:rPr>
              <a:t>z </a:t>
            </a:r>
            <a:r>
              <a:rPr lang="en-US" sz="1600" b="1" dirty="0">
                <a:solidFill>
                  <a:srgbClr val="244AA6"/>
                </a:solidFill>
              </a:rPr>
              <a:t>Technology Evaluation Centers Inc </a:t>
            </a:r>
            <a:r>
              <a:rPr lang="en-US" sz="1600" dirty="0">
                <a:solidFill>
                  <a:srgbClr val="244AA6"/>
                </a:solidFill>
              </a:rPr>
              <a:t>(</a:t>
            </a:r>
            <a:r>
              <a:rPr lang="en-US" sz="1600" dirty="0" err="1">
                <a:solidFill>
                  <a:srgbClr val="244AA6"/>
                </a:solidFill>
              </a:rPr>
              <a:t>umowa</a:t>
            </a:r>
            <a:r>
              <a:rPr lang="en-US" sz="1600" dirty="0">
                <a:solidFill>
                  <a:srgbClr val="244AA6"/>
                </a:solidFill>
              </a:rPr>
              <a:t> </a:t>
            </a:r>
            <a:r>
              <a:rPr lang="en-US" sz="1600" dirty="0" err="1">
                <a:solidFill>
                  <a:srgbClr val="244AA6"/>
                </a:solidFill>
              </a:rPr>
              <a:t>partnerska</a:t>
            </a:r>
            <a:r>
              <a:rPr lang="en-US" sz="1600" dirty="0">
                <a:solidFill>
                  <a:srgbClr val="244AA6"/>
                </a:solidFill>
              </a:rPr>
              <a:t>) </a:t>
            </a:r>
            <a:r>
              <a:rPr lang="en-US" sz="1600" dirty="0" err="1">
                <a:solidFill>
                  <a:srgbClr val="244AA6"/>
                </a:solidFill>
              </a:rPr>
              <a:t>oraz</a:t>
            </a:r>
            <a:r>
              <a:rPr lang="en-US" sz="1600" dirty="0">
                <a:solidFill>
                  <a:srgbClr val="244AA6"/>
                </a:solidFill>
              </a:rPr>
              <a:t> </a:t>
            </a:r>
            <a:r>
              <a:rPr lang="en-US" sz="1600" dirty="0" err="1">
                <a:solidFill>
                  <a:srgbClr val="244AA6"/>
                </a:solidFill>
              </a:rPr>
              <a:t>firmą</a:t>
            </a:r>
            <a:r>
              <a:rPr lang="en-US" sz="1600" dirty="0">
                <a:solidFill>
                  <a:srgbClr val="244AA6"/>
                </a:solidFill>
              </a:rPr>
              <a:t> </a:t>
            </a:r>
            <a:r>
              <a:rPr lang="en-US" sz="1600" b="1" dirty="0" err="1">
                <a:solidFill>
                  <a:srgbClr val="244AA6"/>
                </a:solidFill>
              </a:rPr>
              <a:t>Signavio</a:t>
            </a:r>
            <a:r>
              <a:rPr lang="en-US" sz="1600" dirty="0">
                <a:solidFill>
                  <a:srgbClr val="244AA6"/>
                </a:solidFill>
              </a:rPr>
              <a:t> (BPM Academic Initiative). </a:t>
            </a:r>
            <a:endParaRPr lang="pl-PL" sz="1600" dirty="0">
              <a:solidFill>
                <a:srgbClr val="244AA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W ramach współpracy z TEC Wydział (i UMK) posiada afiliację w The TEC University Program oraz bezpłatny dostęp do narzędzi IT (analityka porównawcza systemów transakcyjnych) i materiałów dydaktycznych.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W ramach współpracy z </a:t>
            </a:r>
            <a:r>
              <a:rPr lang="pl-PL" sz="1600" dirty="0" err="1">
                <a:solidFill>
                  <a:srgbClr val="244AA6"/>
                </a:solidFill>
              </a:rPr>
              <a:t>Signavio</a:t>
            </a:r>
            <a:r>
              <a:rPr lang="pl-PL" sz="1600" dirty="0">
                <a:solidFill>
                  <a:srgbClr val="244AA6"/>
                </a:solidFill>
              </a:rPr>
              <a:t> studenci mają bezpłatny dostęp do platformy </a:t>
            </a:r>
            <a:r>
              <a:rPr lang="pl-PL" sz="1600" dirty="0" err="1">
                <a:solidFill>
                  <a:srgbClr val="244AA6"/>
                </a:solidFill>
              </a:rPr>
              <a:t>Signavio</a:t>
            </a:r>
            <a:r>
              <a:rPr lang="pl-PL" sz="1600" dirty="0">
                <a:solidFill>
                  <a:srgbClr val="244AA6"/>
                </a:solidFill>
              </a:rPr>
              <a:t> (przeznaczenie – modelowanie procesów i map procesów biznesowych w notacji BPMN, UML i innych).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Organizacja wykładów otwartych dla studentów </a:t>
            </a:r>
            <a:r>
              <a:rPr lang="pl-PL" sz="1600" dirty="0" err="1">
                <a:solidFill>
                  <a:srgbClr val="244AA6"/>
                </a:solidFill>
              </a:rPr>
              <a:t>WNEiZ</a:t>
            </a:r>
            <a:r>
              <a:rPr lang="pl-PL" sz="1600" dirty="0">
                <a:solidFill>
                  <a:srgbClr val="244AA6"/>
                </a:solidFill>
              </a:rPr>
              <a:t> prowadzonych przez przedstawicieli przedsiębiorstw z branży IT (np. </a:t>
            </a:r>
            <a:r>
              <a:rPr lang="pl-PL" sz="1600" b="1" dirty="0">
                <a:solidFill>
                  <a:srgbClr val="244AA6"/>
                </a:solidFill>
              </a:rPr>
              <a:t>Atos, </a:t>
            </a:r>
            <a:r>
              <a:rPr lang="pl-PL" sz="1600" b="1" dirty="0" err="1">
                <a:solidFill>
                  <a:srgbClr val="244AA6"/>
                </a:solidFill>
              </a:rPr>
              <a:t>Vivid</a:t>
            </a:r>
            <a:r>
              <a:rPr lang="pl-PL" sz="1600" b="1" dirty="0">
                <a:solidFill>
                  <a:srgbClr val="244AA6"/>
                </a:solidFill>
              </a:rPr>
              <a:t> Games</a:t>
            </a:r>
            <a:r>
              <a:rPr lang="pl-PL" sz="1600" dirty="0">
                <a:solidFill>
                  <a:srgbClr val="244AA6"/>
                </a:solidFill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Organizacja warsztatów dla studentów z narzędzi Business </a:t>
            </a:r>
            <a:r>
              <a:rPr lang="pl-PL" sz="1600" dirty="0" err="1">
                <a:solidFill>
                  <a:srgbClr val="244AA6"/>
                </a:solidFill>
              </a:rPr>
              <a:t>Intelligence</a:t>
            </a:r>
            <a:r>
              <a:rPr lang="pl-PL" sz="1600" dirty="0">
                <a:solidFill>
                  <a:srgbClr val="244AA6"/>
                </a:solidFill>
              </a:rPr>
              <a:t> wraz z firmą Data </a:t>
            </a:r>
            <a:r>
              <a:rPr lang="pl-PL" sz="1600" dirty="0" err="1">
                <a:solidFill>
                  <a:srgbClr val="244AA6"/>
                </a:solidFill>
              </a:rPr>
              <a:t>Wizards</a:t>
            </a:r>
            <a:r>
              <a:rPr lang="pl-PL" sz="1600" dirty="0">
                <a:solidFill>
                  <a:srgbClr val="244AA6"/>
                </a:solidFill>
              </a:rPr>
              <a:t>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25" y="5213167"/>
            <a:ext cx="969887" cy="969887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 txBox="1">
            <a:spLocks/>
          </p:cNvSpPr>
          <p:nvPr/>
        </p:nvSpPr>
        <p:spPr>
          <a:xfrm>
            <a:off x="443620" y="1321806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90057D"/>
                </a:solidFill>
              </a:rPr>
              <a:t>Osiągnięcia dydaktyczne</a:t>
            </a:r>
            <a:endParaRPr lang="en-US" sz="2400" b="1" dirty="0">
              <a:solidFill>
                <a:srgbClr val="90057D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12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20A5CB5-296B-71D1-31AA-3B5EDEFF1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304" y="5476734"/>
            <a:ext cx="2274635" cy="4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type="body" sz="quarter" idx="12"/>
          </p:nvPr>
        </p:nvSpPr>
        <p:spPr>
          <a:xfrm>
            <a:off x="2839375" y="2053759"/>
            <a:ext cx="5758718" cy="3320919"/>
          </a:xfrm>
        </p:spPr>
        <p:txBody>
          <a:bodyPr>
            <a:noAutofit/>
          </a:bodyPr>
          <a:lstStyle/>
          <a:p>
            <a:pPr marL="457200" lvl="0" indent="-457200">
              <a:buAutoNum type="arabicPeriod"/>
            </a:pPr>
            <a:r>
              <a:rPr lang="pl-PL" sz="2000" dirty="0"/>
              <a:t>Co po studiach?</a:t>
            </a:r>
          </a:p>
          <a:p>
            <a:pPr marL="457200" lvl="0" indent="-457200">
              <a:buAutoNum type="arabicPeriod"/>
            </a:pPr>
            <a:r>
              <a:rPr lang="pl-PL" sz="2000" dirty="0"/>
              <a:t>Opis modułu</a:t>
            </a:r>
          </a:p>
          <a:p>
            <a:pPr marL="457200" lvl="0" indent="-457200">
              <a:buAutoNum type="arabicPeriod"/>
            </a:pPr>
            <a:r>
              <a:rPr lang="pl-PL" sz="2000" dirty="0"/>
              <a:t>Cele</a:t>
            </a:r>
          </a:p>
          <a:p>
            <a:pPr marL="457200" lvl="0" indent="-457200">
              <a:buAutoNum type="arabicPeriod"/>
            </a:pPr>
            <a:r>
              <a:rPr lang="pl-PL" sz="2000" dirty="0"/>
              <a:t>Zajęcia</a:t>
            </a:r>
          </a:p>
          <a:p>
            <a:pPr marL="457200" indent="-457200">
              <a:buFont typeface="Arial"/>
              <a:buAutoNum type="arabicPeriod"/>
            </a:pPr>
            <a:r>
              <a:rPr lang="pl-PL" sz="2000" dirty="0"/>
              <a:t>Oczekiwania wobec kandydatów</a:t>
            </a:r>
          </a:p>
          <a:p>
            <a:pPr marL="457200" indent="-457200">
              <a:buFont typeface="Arial"/>
              <a:buAutoNum type="arabicPeriod"/>
            </a:pPr>
            <a:r>
              <a:rPr lang="pl-PL" sz="2000" dirty="0"/>
              <a:t>Praca czeka...</a:t>
            </a:r>
          </a:p>
          <a:p>
            <a:pPr marL="457200" indent="-457200">
              <a:buFont typeface="Arial"/>
              <a:buAutoNum type="arabicPeriod"/>
            </a:pPr>
            <a:r>
              <a:rPr lang="pl-PL" sz="2000" dirty="0"/>
              <a:t>Opieka merytoryczna</a:t>
            </a:r>
          </a:p>
          <a:p>
            <a:pPr marL="457200" lvl="0" indent="-457200">
              <a:buAutoNum type="arabicPeriod"/>
            </a:pPr>
            <a:r>
              <a:rPr lang="pl-PL" sz="2000" dirty="0"/>
              <a:t>Co nas wyróżnia?</a:t>
            </a:r>
          </a:p>
        </p:txBody>
      </p:sp>
      <p:pic>
        <p:nvPicPr>
          <p:cNvPr id="17" name="Picture 5" descr="AACSB-logo-accredited-color-RGB">
            <a:extLst>
              <a:ext uri="{FF2B5EF4-FFF2-40B4-BE49-F238E27FC236}">
                <a16:creationId xmlns:a16="http://schemas.microsoft.com/office/drawing/2014/main" id="{43409490-A627-4435-969A-F188378D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6E5A57A-D5E4-458A-9ED6-A6AF7623862E}"/>
              </a:ext>
            </a:extLst>
          </p:cNvPr>
          <p:cNvSpPr txBox="1">
            <a:spLocks/>
          </p:cNvSpPr>
          <p:nvPr/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Moduł trzeci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3DCBA3D-6B58-47F8-98DC-348A69FEF547}"/>
              </a:ext>
            </a:extLst>
          </p:cNvPr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215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pl-PL" dirty="0"/>
              <a:t>Katedra Zastosowań Informatyki i Matematyki w Ekonomii – co nas wyróżnia?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2060660"/>
            <a:ext cx="7594601" cy="35025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Współorganizacja Ogólnopolskiego Seminarium Naukowego „Narzędzia Business </a:t>
            </a:r>
            <a:r>
              <a:rPr lang="pl-PL" sz="1600" dirty="0" err="1">
                <a:solidFill>
                  <a:srgbClr val="244AA6"/>
                </a:solidFill>
              </a:rPr>
              <a:t>Intelligence</a:t>
            </a:r>
            <a:r>
              <a:rPr lang="pl-PL" sz="1600" dirty="0">
                <a:solidFill>
                  <a:srgbClr val="244AA6"/>
                </a:solidFill>
              </a:rPr>
              <a:t> w działalności gospodarczej” w 2018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Organizacja XXXVIII Ogólnopolskiej Konferencji im. Profesora Władysława </a:t>
            </a:r>
            <a:r>
              <a:rPr lang="pl-PL" sz="1600" dirty="0" err="1">
                <a:solidFill>
                  <a:srgbClr val="244AA6"/>
                </a:solidFill>
              </a:rPr>
              <a:t>Bukietyńskiego</a:t>
            </a:r>
            <a:r>
              <a:rPr lang="pl-PL" sz="1600" dirty="0">
                <a:solidFill>
                  <a:srgbClr val="244AA6"/>
                </a:solidFill>
              </a:rPr>
              <a:t> „Metody i zastosowania badań operacyjnych” - MZBO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Organizacja ogólnopolskich konferencji naukowych "Uczenie Maszynowe w Ekonomii i Finansach" – UMEF 2021, UMEF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Przygotowanie nowego laboratorium komputerowego na </a:t>
            </a:r>
            <a:r>
              <a:rPr lang="pl-PL" sz="1600" dirty="0" err="1">
                <a:solidFill>
                  <a:srgbClr val="244AA6"/>
                </a:solidFill>
              </a:rPr>
              <a:t>WNEiZ</a:t>
            </a:r>
            <a:r>
              <a:rPr lang="pl-PL" sz="1600" dirty="0">
                <a:solidFill>
                  <a:srgbClr val="244AA6"/>
                </a:solidFill>
              </a:rPr>
              <a:t>. Wdrożenie nowoczesnego wyposażenia istniejących laboratoriów.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44AA6"/>
                </a:solidFill>
              </a:rPr>
              <a:t>Współtworzenie nowego kierunku studiów Gospodarka cyfrowa.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 txBox="1">
            <a:spLocks/>
          </p:cNvSpPr>
          <p:nvPr/>
        </p:nvSpPr>
        <p:spPr>
          <a:xfrm>
            <a:off x="443620" y="1321806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90057D"/>
                </a:solidFill>
              </a:rPr>
              <a:t>Osiągnięcia naszej Katedry</a:t>
            </a:r>
            <a:endParaRPr lang="en-US" sz="2400" b="1" dirty="0">
              <a:solidFill>
                <a:srgbClr val="90057D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12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34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pl-PL" dirty="0"/>
              <a:t>Katedra Zastosowań Informatyki i Matematyki w Ekonomii – co nas wyróżnia?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43620" y="2278703"/>
            <a:ext cx="7594601" cy="4302592"/>
          </a:xfrm>
        </p:spPr>
        <p:txBody>
          <a:bodyPr/>
          <a:lstStyle/>
          <a:p>
            <a:pPr algn="just"/>
            <a:r>
              <a:rPr lang="pl-PL" sz="1600" b="1" dirty="0"/>
              <a:t>Maj 2022 - Zespół studentów Wydziału Nauk Ekonomicznych i Zarządzania, w składzie: Weronika </a:t>
            </a:r>
            <a:r>
              <a:rPr lang="pl-PL" sz="1600" b="1" dirty="0" err="1"/>
              <a:t>Człapińska</a:t>
            </a:r>
            <a:r>
              <a:rPr lang="pl-PL" sz="1600" b="1" dirty="0"/>
              <a:t>, Sebastian Smoliński, Mateusz Starzyk i Wiktor </a:t>
            </a:r>
            <a:r>
              <a:rPr lang="pl-PL" sz="1600" b="1" dirty="0" err="1"/>
              <a:t>Zmarz</a:t>
            </a:r>
            <a:r>
              <a:rPr lang="pl-PL" sz="1600" b="1" dirty="0"/>
              <a:t> zajął III miejsce w regionalnym konkursie </a:t>
            </a:r>
            <a:r>
              <a:rPr lang="pl-PL" sz="1600" b="1" dirty="0" err="1"/>
              <a:t>ERPsim</a:t>
            </a:r>
            <a:r>
              <a:rPr lang="pl-PL" sz="1600" b="1" dirty="0"/>
              <a:t> DACH + Central Europe </a:t>
            </a:r>
            <a:r>
              <a:rPr lang="pl-PL" sz="1600" b="1" dirty="0" err="1"/>
              <a:t>Competition</a:t>
            </a:r>
            <a:r>
              <a:rPr lang="pl-PL" sz="1600" b="1" dirty="0"/>
              <a:t>, awansując tym samym do konkursu finałowego 14-th </a:t>
            </a:r>
            <a:r>
              <a:rPr lang="pl-PL" sz="1600" b="1" dirty="0" err="1"/>
              <a:t>ERPsim</a:t>
            </a:r>
            <a:r>
              <a:rPr lang="pl-PL" sz="1600" b="1" dirty="0"/>
              <a:t> International </a:t>
            </a:r>
            <a:r>
              <a:rPr lang="pl-PL" sz="1600" b="1" dirty="0" err="1"/>
              <a:t>Competition</a:t>
            </a:r>
            <a:r>
              <a:rPr lang="pl-PL" sz="1600" b="1" dirty="0"/>
              <a:t>. Na szczególne podkreślenie zasługuje fakt, iż zespół studentów debiutował w tych rozgrywkach. Opiekunem zespołu jest dr hab. Sylwester </a:t>
            </a:r>
            <a:r>
              <a:rPr lang="pl-PL" sz="1600" b="1" dirty="0" err="1"/>
              <a:t>Bejger</a:t>
            </a:r>
            <a:r>
              <a:rPr lang="pl-PL" sz="1600" b="1" dirty="0"/>
              <a:t>, prof. UMK, który jest także certyfikowanym instruktorem </a:t>
            </a:r>
            <a:r>
              <a:rPr lang="pl-PL" sz="1600" b="1" dirty="0" err="1"/>
              <a:t>ERPSim</a:t>
            </a:r>
            <a:r>
              <a:rPr lang="pl-PL" sz="1600" b="1" dirty="0"/>
              <a:t>.</a:t>
            </a:r>
            <a:endParaRPr lang="pl-PL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 txBox="1">
            <a:spLocks/>
          </p:cNvSpPr>
          <p:nvPr/>
        </p:nvSpPr>
        <p:spPr>
          <a:xfrm>
            <a:off x="443620" y="1321806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90057D"/>
                </a:solidFill>
              </a:rPr>
              <a:t>Osiągnięcia naszych studentów</a:t>
            </a:r>
            <a:endParaRPr lang="en-US" sz="2400" b="1" dirty="0">
              <a:solidFill>
                <a:srgbClr val="90057D"/>
              </a:solidFill>
            </a:endParaRPr>
          </a:p>
        </p:txBody>
      </p:sp>
      <p:pic>
        <p:nvPicPr>
          <p:cNvPr id="6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3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pl-PL" dirty="0"/>
              <a:t>Katedra Zastosowań Informatyki i Matematyki w Ekonomii – co nas wyróżnia?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389551" y="1879848"/>
            <a:ext cx="7594601" cy="2683208"/>
          </a:xfrm>
        </p:spPr>
        <p:txBody>
          <a:bodyPr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Wioleta Zgliczyńska - II miejsce w kategorii najlepsza praca magisterska w konkursie pod patronatem Prezesa GUS na najlepszą pracę magisterską i doktorską z zakresu statystyki, obronione w roku akademickim 2017/2018.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Mateusz Żukowski i Marcin Stawarz - II miejsce w ogólnopolskim konkursie </a:t>
            </a:r>
            <a:r>
              <a:rPr lang="pl-PL" sz="1600" dirty="0" err="1"/>
              <a:t>Lion's</a:t>
            </a:r>
            <a:r>
              <a:rPr lang="pl-PL" sz="1600" dirty="0"/>
              <a:t> Den </a:t>
            </a:r>
            <a:r>
              <a:rPr lang="pl-PL" sz="1600" dirty="0" err="1"/>
              <a:t>Risk</a:t>
            </a:r>
            <a:r>
              <a:rPr lang="pl-PL" sz="1600" dirty="0"/>
              <a:t> </a:t>
            </a:r>
            <a:r>
              <a:rPr lang="pl-PL" sz="1600" dirty="0" err="1"/>
              <a:t>Modelling</a:t>
            </a:r>
            <a:r>
              <a:rPr lang="pl-PL" sz="1600" dirty="0"/>
              <a:t> Challenge 2019 (zorganizowanym przez ING Bank Śląski oraz ING Tech Poland) za przeprowadzenie optymalizacji portfela kredytowego banku z zastosowaniem metod uczenia maszynowego.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Mateusz Żukowski – uzyskanie w trakcie studiów prestiżowej licencji doradcy inwestycyjnego.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Dawid </a:t>
            </a:r>
            <a:r>
              <a:rPr lang="pl-PL" sz="1600" dirty="0" err="1"/>
              <a:t>Megger</a:t>
            </a:r>
            <a:r>
              <a:rPr lang="pl-PL" sz="1600" dirty="0"/>
              <a:t> – pierwsze miejsce w wydziałowym konkursie na najlepsze prace magisterskie obronione w roku akademickim 2018/2019. </a:t>
            </a:r>
          </a:p>
          <a:p>
            <a:pPr algn="just"/>
            <a:endParaRPr lang="pl-PL" sz="1800" u="sng" dirty="0">
              <a:solidFill>
                <a:srgbClr val="083991"/>
              </a:solidFill>
            </a:endParaRPr>
          </a:p>
          <a:p>
            <a:pPr lvl="0" algn="just"/>
            <a:endParaRPr lang="pl-PL" sz="1600" dirty="0"/>
          </a:p>
        </p:txBody>
      </p:sp>
      <p:pic>
        <p:nvPicPr>
          <p:cNvPr id="6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Studium Praktycznej Nauki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 txBox="1">
            <a:spLocks/>
          </p:cNvSpPr>
          <p:nvPr/>
        </p:nvSpPr>
        <p:spPr>
          <a:xfrm>
            <a:off x="443620" y="1321806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90057D"/>
                </a:solidFill>
              </a:rPr>
              <a:t>Osiągnięcia naszych studentów</a:t>
            </a:r>
            <a:endParaRPr lang="en-US" sz="2400" b="1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pl-PL" dirty="0"/>
              <a:t>Katedra Zastosowań Informatyki i Matematyki w Ekonomii – co nas wyróżnia?</a:t>
            </a:r>
          </a:p>
          <a:p>
            <a:endParaRPr lang="pl-PL" dirty="0"/>
          </a:p>
        </p:txBody>
      </p:sp>
      <p:pic>
        <p:nvPicPr>
          <p:cNvPr id="6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Studium Praktycznej Nauki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66E010-853A-5B3A-CFCD-3DB90B211A71}"/>
              </a:ext>
            </a:extLst>
          </p:cNvPr>
          <p:cNvSpPr txBox="1"/>
          <p:nvPr/>
        </p:nvSpPr>
        <p:spPr>
          <a:xfrm>
            <a:off x="460166" y="1397674"/>
            <a:ext cx="6865145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pl-PL" sz="2400" b="1" dirty="0">
                <a:solidFill>
                  <a:srgbClr val="90057D"/>
                </a:solidFill>
                <a:latin typeface="Calibri" panose="020F0502020204030204"/>
              </a:rPr>
              <a:t>Dołącz do naszego Koła Naukowego Data </a:t>
            </a:r>
            <a:r>
              <a:rPr lang="pl-PL" sz="2400" b="1" dirty="0" err="1">
                <a:solidFill>
                  <a:srgbClr val="90057D"/>
                </a:solidFill>
                <a:latin typeface="Calibri" panose="020F0502020204030204"/>
              </a:rPr>
              <a:t>Explorers</a:t>
            </a:r>
            <a:r>
              <a:rPr lang="pl-PL" sz="2400" b="1" dirty="0">
                <a:solidFill>
                  <a:srgbClr val="90057D"/>
                </a:solidFill>
                <a:latin typeface="Calibri" panose="020F0502020204030204"/>
              </a:rPr>
              <a:t>!</a:t>
            </a:r>
          </a:p>
          <a:p>
            <a:pPr defTabSz="685800"/>
            <a:endParaRPr lang="pl-PL" sz="2100" b="1" dirty="0">
              <a:solidFill>
                <a:srgbClr val="90057D"/>
              </a:solidFill>
              <a:latin typeface="Calibri" panose="020F0502020204030204"/>
            </a:endParaRPr>
          </a:p>
          <a:p>
            <a:pPr defTabSz="685800"/>
            <a:r>
              <a:rPr lang="pl-PL" b="1" dirty="0">
                <a:solidFill>
                  <a:srgbClr val="244AA6"/>
                </a:solidFill>
                <a:latin typeface="Calibri" panose="020F0502020204030204"/>
              </a:rPr>
              <a:t>Dlaczego warto?</a:t>
            </a:r>
          </a:p>
          <a:p>
            <a:pPr defTabSz="685800"/>
            <a:endParaRPr lang="pl-PL" dirty="0">
              <a:solidFill>
                <a:srgbClr val="244AA6"/>
              </a:solidFill>
              <a:latin typeface="Calibri" panose="020F0502020204030204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Rozwój umiejętności.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Projekty i praktyka.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Networking.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Spotkania z praktykami.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Wsparcie w karierze.</a:t>
            </a:r>
          </a:p>
          <a:p>
            <a:pPr defTabSz="685800"/>
            <a:endParaRPr lang="pl-PL" dirty="0">
              <a:solidFill>
                <a:srgbClr val="244AA6"/>
              </a:solidFill>
              <a:latin typeface="Calibri" panose="020F0502020204030204"/>
            </a:endParaRPr>
          </a:p>
          <a:p>
            <a:pPr defTabSz="685800"/>
            <a:r>
              <a:rPr lang="pl-PL" b="1" dirty="0">
                <a:solidFill>
                  <a:srgbClr val="244AA6"/>
                </a:solidFill>
                <a:latin typeface="Calibri" panose="020F0502020204030204"/>
              </a:rPr>
              <a:t>Kontakt:</a:t>
            </a:r>
          </a:p>
          <a:p>
            <a:pPr defTabSz="685800"/>
            <a:endParaRPr lang="pl-PL" dirty="0">
              <a:solidFill>
                <a:srgbClr val="244AA6"/>
              </a:solidFill>
              <a:latin typeface="Calibri" panose="020F0502020204030204"/>
            </a:endParaRPr>
          </a:p>
          <a:p>
            <a:pPr defTabSz="685800"/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Facebook: </a:t>
            </a:r>
            <a:r>
              <a:rPr lang="pl-PL" b="1" dirty="0">
                <a:solidFill>
                  <a:srgbClr val="244AA6"/>
                </a:solidFill>
                <a:latin typeface="Calibri" panose="020F0502020204030204"/>
                <a:hlinkClick r:id="rId3"/>
              </a:rPr>
              <a:t>Data </a:t>
            </a:r>
            <a:r>
              <a:rPr lang="pl-PL" b="1" dirty="0" err="1">
                <a:solidFill>
                  <a:srgbClr val="244AA6"/>
                </a:solidFill>
                <a:latin typeface="Calibri" panose="020F0502020204030204"/>
                <a:hlinkClick r:id="rId3"/>
              </a:rPr>
              <a:t>Explorers</a:t>
            </a:r>
            <a:endParaRPr lang="pl-PL" b="1" dirty="0">
              <a:solidFill>
                <a:srgbClr val="244AA6"/>
              </a:solidFill>
              <a:latin typeface="Calibri" panose="020F0502020204030204"/>
            </a:endParaRPr>
          </a:p>
          <a:p>
            <a:pPr defTabSz="685800"/>
            <a:r>
              <a:rPr lang="pl-PL" dirty="0">
                <a:solidFill>
                  <a:srgbClr val="244AA6"/>
                </a:solidFill>
                <a:latin typeface="Calibri" panose="020F0502020204030204"/>
              </a:rPr>
              <a:t>Email: dataexplorers.umk@gmail.com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6A14284-0155-B996-EF2C-C2BF33B17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5" t="5307" r="17607"/>
          <a:stretch/>
        </p:blipFill>
        <p:spPr>
          <a:xfrm>
            <a:off x="5097449" y="2045350"/>
            <a:ext cx="2479700" cy="34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9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0" y="1186004"/>
            <a:ext cx="9035358" cy="4952246"/>
          </a:xfrm>
        </p:spPr>
        <p:txBody>
          <a:bodyPr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2400" b="1" dirty="0">
                <a:solidFill>
                  <a:srgbClr val="90057D"/>
                </a:solidFill>
              </a:rPr>
              <a:t>         Efekty uczenia się</a:t>
            </a:r>
            <a:endParaRPr lang="en-US" sz="2400" dirty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600" dirty="0">
                <a:hlinkClick r:id="rId2"/>
              </a:rPr>
              <a:t>https://www.econ.umk.pl/panel/wp-content/uploads/Efekty-Ekonomia-I-stopie%C5%84.pdf</a:t>
            </a:r>
            <a:endParaRPr lang="pl-PL" sz="1600" dirty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pl-PL" sz="1600" dirty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2400" dirty="0"/>
              <a:t>Zapraszamy na nasz moduł</a:t>
            </a:r>
            <a:br>
              <a:rPr lang="pl-PL" sz="2400" dirty="0"/>
            </a:br>
            <a:endParaRPr lang="en-US" sz="4400" dirty="0"/>
          </a:p>
        </p:txBody>
      </p:sp>
      <p:sp>
        <p:nvSpPr>
          <p:cNvPr id="5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8" name="Picture 5" descr="AACSB-logo-accredited-color-RGB">
            <a:extLst>
              <a:ext uri="{FF2B5EF4-FFF2-40B4-BE49-F238E27FC236}">
                <a16:creationId xmlns:a16="http://schemas.microsoft.com/office/drawing/2014/main" id="{86EBD564-3743-41D5-BF15-A6CD31B7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6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CSB-logo-accredited-colo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1EAEE51-2BE6-4702-95DE-F09EA8A2C7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</p:spPr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1B33-8DE6-4504-A329-1E48AE8824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</p:spPr>
        <p:txBody>
          <a:bodyPr/>
          <a:lstStyle/>
          <a:p>
            <a:r>
              <a:rPr lang="pl-PL" dirty="0"/>
              <a:t>Co po studiach?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8F8320-8424-41C5-BDBC-05158CC7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17" y="1884313"/>
            <a:ext cx="1837156" cy="288730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D1F0F6E-33FD-4ACC-A23A-C2EC21B6C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230" y="2372727"/>
            <a:ext cx="881732" cy="2132485"/>
          </a:xfrm>
          <a:prstGeom prst="rect">
            <a:avLst/>
          </a:prstGeom>
          <a:noFill/>
        </p:spPr>
      </p:pic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2178935F-7153-4EBC-A52C-9322AF280457}"/>
              </a:ext>
            </a:extLst>
          </p:cNvPr>
          <p:cNvSpPr/>
          <p:nvPr/>
        </p:nvSpPr>
        <p:spPr>
          <a:xfrm>
            <a:off x="3767256" y="3552106"/>
            <a:ext cx="856358" cy="65458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053A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49137" y="1544578"/>
            <a:ext cx="2043183" cy="679470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90057D"/>
                </a:solidFill>
              </a:rPr>
              <a:t> A w pracy…</a:t>
            </a:r>
            <a:endParaRPr lang="en-US" sz="2400" b="1" dirty="0">
              <a:solidFill>
                <a:srgbClr val="90057D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1740317" y="4946276"/>
            <a:ext cx="1998366" cy="8821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053A98"/>
                </a:solidFill>
              </a:rPr>
              <a:t>marka, dystrybucja, promocja</a:t>
            </a:r>
          </a:p>
        </p:txBody>
      </p:sp>
      <p:sp>
        <p:nvSpPr>
          <p:cNvPr id="14" name="Elipsa 13"/>
          <p:cNvSpPr/>
          <p:nvPr/>
        </p:nvSpPr>
        <p:spPr>
          <a:xfrm>
            <a:off x="261844" y="3051544"/>
            <a:ext cx="1998366" cy="8821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053A98"/>
                </a:solidFill>
              </a:rPr>
              <a:t>popyt, podaż, cena</a:t>
            </a:r>
          </a:p>
        </p:txBody>
      </p:sp>
      <p:sp>
        <p:nvSpPr>
          <p:cNvPr id="15" name="Elipsa 14"/>
          <p:cNvSpPr/>
          <p:nvPr/>
        </p:nvSpPr>
        <p:spPr>
          <a:xfrm>
            <a:off x="53966" y="4064149"/>
            <a:ext cx="1998366" cy="8821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053A98"/>
                </a:solidFill>
              </a:rPr>
              <a:t>PKB, </a:t>
            </a:r>
            <a:br>
              <a:rPr lang="pl-PL" sz="1600" dirty="0">
                <a:solidFill>
                  <a:srgbClr val="053A98"/>
                </a:solidFill>
              </a:rPr>
            </a:br>
            <a:r>
              <a:rPr lang="pl-PL" sz="1600" dirty="0">
                <a:solidFill>
                  <a:srgbClr val="053A98"/>
                </a:solidFill>
              </a:rPr>
              <a:t>bezrobocie, inflacja</a:t>
            </a:r>
          </a:p>
        </p:txBody>
      </p:sp>
      <p:sp>
        <p:nvSpPr>
          <p:cNvPr id="19" name="Elipsa 18"/>
          <p:cNvSpPr/>
          <p:nvPr/>
        </p:nvSpPr>
        <p:spPr>
          <a:xfrm>
            <a:off x="567950" y="2092878"/>
            <a:ext cx="1998366" cy="8821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053A98"/>
                </a:solidFill>
              </a:rPr>
              <a:t>całki, pochodne, granice funkcji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84895" y="2092878"/>
            <a:ext cx="2147275" cy="33852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053A98"/>
                </a:solidFill>
              </a:rPr>
              <a:t>Analiza danych biznesowych</a:t>
            </a:r>
            <a:br>
              <a:rPr lang="pl-PL" sz="1600" dirty="0">
                <a:solidFill>
                  <a:srgbClr val="053A98"/>
                </a:solidFill>
              </a:rPr>
            </a:br>
            <a:r>
              <a:rPr lang="pl-PL" sz="1600" dirty="0">
                <a:solidFill>
                  <a:srgbClr val="053A98"/>
                </a:solidFill>
              </a:rPr>
              <a:t>*</a:t>
            </a:r>
          </a:p>
          <a:p>
            <a:pPr algn="ctr"/>
            <a:r>
              <a:rPr lang="pl-PL" sz="1600" dirty="0">
                <a:solidFill>
                  <a:srgbClr val="053A98"/>
                </a:solidFill>
              </a:rPr>
              <a:t>Obsługa systemów informatycznych</a:t>
            </a:r>
            <a:br>
              <a:rPr lang="pl-PL" sz="1600" dirty="0">
                <a:solidFill>
                  <a:srgbClr val="053A98"/>
                </a:solidFill>
              </a:rPr>
            </a:br>
            <a:r>
              <a:rPr lang="pl-PL" sz="1600" dirty="0">
                <a:solidFill>
                  <a:srgbClr val="053A98"/>
                </a:solidFill>
              </a:rPr>
              <a:t>*</a:t>
            </a:r>
          </a:p>
          <a:p>
            <a:pPr algn="ctr"/>
            <a:r>
              <a:rPr lang="pl-PL" sz="1600" dirty="0">
                <a:solidFill>
                  <a:srgbClr val="053A98"/>
                </a:solidFill>
              </a:rPr>
              <a:t>Realizacja projektów</a:t>
            </a:r>
            <a:br>
              <a:rPr lang="pl-PL" sz="1600" dirty="0">
                <a:solidFill>
                  <a:srgbClr val="053A98"/>
                </a:solidFill>
              </a:rPr>
            </a:br>
            <a:r>
              <a:rPr lang="pl-PL" sz="1600" dirty="0">
                <a:solidFill>
                  <a:srgbClr val="053A98"/>
                </a:solidFill>
              </a:rPr>
              <a:t>*</a:t>
            </a:r>
          </a:p>
          <a:p>
            <a:pPr algn="ctr"/>
            <a:r>
              <a:rPr lang="pl-PL" sz="1600" dirty="0">
                <a:solidFill>
                  <a:srgbClr val="053A98"/>
                </a:solidFill>
              </a:rPr>
              <a:t>Negocjacje i rozmowy</a:t>
            </a:r>
            <a:br>
              <a:rPr lang="pl-PL" sz="1600" dirty="0">
                <a:solidFill>
                  <a:srgbClr val="053A98"/>
                </a:solidFill>
              </a:rPr>
            </a:br>
            <a:r>
              <a:rPr lang="pl-PL" sz="1600" dirty="0">
                <a:solidFill>
                  <a:srgbClr val="053A98"/>
                </a:solidFill>
              </a:rPr>
              <a:t>z zagranicznymi partnerami</a:t>
            </a:r>
          </a:p>
        </p:txBody>
      </p:sp>
      <p:sp>
        <p:nvSpPr>
          <p:cNvPr id="23" name="Strzałka: w prawo 9">
            <a:extLst>
              <a:ext uri="{FF2B5EF4-FFF2-40B4-BE49-F238E27FC236}">
                <a16:creationId xmlns:a16="http://schemas.microsoft.com/office/drawing/2014/main" id="{2178935F-7153-4EBC-A52C-9322AF280457}"/>
              </a:ext>
            </a:extLst>
          </p:cNvPr>
          <p:cNvSpPr/>
          <p:nvPr/>
        </p:nvSpPr>
        <p:spPr>
          <a:xfrm>
            <a:off x="5856747" y="3552106"/>
            <a:ext cx="856358" cy="65458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053A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596020" y="1474206"/>
            <a:ext cx="1525029" cy="679470"/>
          </a:xfrm>
        </p:spPr>
        <p:txBody>
          <a:bodyPr/>
          <a:lstStyle/>
          <a:p>
            <a:pPr marL="0" indent="0" algn="r">
              <a:buNone/>
            </a:pPr>
            <a:r>
              <a:rPr lang="pl-PL" sz="2400" b="1" dirty="0">
                <a:solidFill>
                  <a:srgbClr val="90057D"/>
                </a:solidFill>
              </a:rPr>
              <a:t>To wiem… </a:t>
            </a:r>
            <a:endParaRPr lang="en-US" sz="2400" b="1" dirty="0">
              <a:solidFill>
                <a:srgbClr val="90057D"/>
              </a:solidFill>
            </a:endParaRPr>
          </a:p>
        </p:txBody>
      </p:sp>
      <p:sp>
        <p:nvSpPr>
          <p:cNvPr id="4" name="Objaśnienie prostokątne zaokrąglone 3">
            <a:extLst>
              <a:ext uri="{FF2B5EF4-FFF2-40B4-BE49-F238E27FC236}">
                <a16:creationId xmlns:a16="http://schemas.microsoft.com/office/drawing/2014/main" id="{4E6D0048-552A-1BF1-6F27-8F0F162AE141}"/>
              </a:ext>
            </a:extLst>
          </p:cNvPr>
          <p:cNvSpPr/>
          <p:nvPr/>
        </p:nvSpPr>
        <p:spPr>
          <a:xfrm>
            <a:off x="4838218" y="821803"/>
            <a:ext cx="2010919" cy="1331873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FR" b="1" dirty="0">
                <a:solidFill>
                  <a:schemeClr val="tx1"/>
                </a:solidFill>
              </a:rPr>
              <a:t>IT i języki obce</a:t>
            </a:r>
          </a:p>
        </p:txBody>
      </p:sp>
    </p:spTree>
    <p:extLst>
      <p:ext uri="{BB962C8B-B14F-4D97-AF65-F5344CB8AC3E}">
        <p14:creationId xmlns:p14="http://schemas.microsoft.com/office/powerpoint/2010/main" val="42581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p"/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Co po studiach?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899" y="2278117"/>
            <a:ext cx="7594601" cy="358928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1600" b="1" dirty="0"/>
              <a:t>Specjalista ds. obsługi systemów informatycznych </a:t>
            </a:r>
            <a:r>
              <a:rPr lang="pl-PL" sz="1600" dirty="0"/>
              <a:t>– wspieraj, obsługuj, optymalizuj narzędzia informatyczne.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b="1" dirty="0"/>
              <a:t>Specjalista ds. zarządzania projektami </a:t>
            </a:r>
            <a:r>
              <a:rPr lang="pl-PL" sz="1600" dirty="0"/>
              <a:t>– opracowuj i wdrażaj przyjętą koncepcję wraz </a:t>
            </a:r>
            <a:br>
              <a:rPr lang="pl-PL" sz="1600" dirty="0"/>
            </a:br>
            <a:r>
              <a:rPr lang="pl-PL" sz="1600" dirty="0"/>
              <a:t>z podległym zespołem.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b="1" dirty="0"/>
              <a:t>Specjalista ds. analiz biznesowych </a:t>
            </a:r>
            <a:r>
              <a:rPr lang="pl-PL" sz="1600" dirty="0"/>
              <a:t>– zdobywaj, analizuj, raportuj dane.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b="1" dirty="0"/>
              <a:t>Międzynarodowy negocjator biznesowy </a:t>
            </a:r>
            <a:r>
              <a:rPr lang="pl-PL" sz="1600" dirty="0"/>
              <a:t>– łącz ogniwa wielkiej maszyny.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b="1" dirty="0"/>
              <a:t>Komentator medialny zjawisk i procesów gospodarczych </a:t>
            </a:r>
            <a:r>
              <a:rPr lang="pl-PL" sz="1600" dirty="0"/>
              <a:t>– zdobywaj i przekazuj informacje.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600" b="1" dirty="0"/>
              <a:t>Wiedza i umiejętności zdobyte podczas studiów dają solidne podstawy do uruchomienia i prowadzenia własnego biznesu, a także pracy za granicą.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Co po studiach ?</a:t>
            </a:r>
            <a:endParaRPr lang="en-US" dirty="0">
              <a:solidFill>
                <a:srgbClr val="90057D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7" name="Picture 5" descr="AACSB-logo-accredited-color-RGB">
            <a:extLst>
              <a:ext uri="{FF2B5EF4-FFF2-40B4-BE49-F238E27FC236}">
                <a16:creationId xmlns:a16="http://schemas.microsoft.com/office/drawing/2014/main" id="{F97FF01D-8C7C-4CEF-9D6D-D50FF657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72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Cele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9899" y="2037029"/>
            <a:ext cx="8195636" cy="400163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600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000" b="1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400" b="1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200" b="1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600" b="1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4000" b="1" dirty="0"/>
              <a:t>Praktyka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sz="4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2200" dirty="0"/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</a:t>
            </a:r>
            <a:r>
              <a:rPr lang="pl-PL" altLang="zh-CN" sz="1000" dirty="0" err="1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Centrumi</a:t>
            </a: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Wybuch: 14 punktów 10">
            <a:extLst>
              <a:ext uri="{FF2B5EF4-FFF2-40B4-BE49-F238E27FC236}">
                <a16:creationId xmlns:a16="http://schemas.microsoft.com/office/drawing/2014/main" id="{88D5B8F8-6F1D-4621-94E7-3B93DBFE19A5}"/>
              </a:ext>
            </a:extLst>
          </p:cNvPr>
          <p:cNvSpPr/>
          <p:nvPr/>
        </p:nvSpPr>
        <p:spPr>
          <a:xfrm>
            <a:off x="2344847" y="1108006"/>
            <a:ext cx="6680641" cy="5292603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053A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rgbClr val="90057D"/>
                </a:solidFill>
              </a:rPr>
              <a:t>„Usłyszałem i zapomniałem, </a:t>
            </a:r>
            <a:br>
              <a:rPr lang="pl-PL" b="1" i="1" dirty="0">
                <a:solidFill>
                  <a:srgbClr val="90057D"/>
                </a:solidFill>
              </a:rPr>
            </a:br>
            <a:r>
              <a:rPr lang="pl-PL" b="1" i="1" dirty="0">
                <a:solidFill>
                  <a:srgbClr val="90057D"/>
                </a:solidFill>
              </a:rPr>
              <a:t>zobaczyłem i zapamiętałem, </a:t>
            </a:r>
            <a:br>
              <a:rPr lang="pl-PL" b="1" i="1" dirty="0">
                <a:solidFill>
                  <a:srgbClr val="90057D"/>
                </a:solidFill>
              </a:rPr>
            </a:br>
            <a:r>
              <a:rPr lang="pl-PL" b="1" i="1" dirty="0">
                <a:solidFill>
                  <a:srgbClr val="90057D"/>
                </a:solidFill>
              </a:rPr>
              <a:t>zrobiłem i zrozumiałem”</a:t>
            </a:r>
            <a:r>
              <a:rPr lang="pl-PL" dirty="0">
                <a:solidFill>
                  <a:srgbClr val="90057D"/>
                </a:solidFill>
              </a:rPr>
              <a:t> </a:t>
            </a:r>
            <a:br>
              <a:rPr lang="pl-PL" dirty="0">
                <a:solidFill>
                  <a:srgbClr val="90057D"/>
                </a:solidFill>
              </a:rPr>
            </a:br>
            <a:r>
              <a:rPr lang="pl-PL" dirty="0">
                <a:solidFill>
                  <a:srgbClr val="90057D"/>
                </a:solidFill>
              </a:rPr>
              <a:t>Konfucjusz</a:t>
            </a:r>
          </a:p>
          <a:p>
            <a:pPr algn="ctr"/>
            <a:endParaRPr lang="pl-PL" dirty="0">
              <a:latin typeface="Showcard Gothic" panose="04020904020102020604" pitchFamily="82" charset="0"/>
            </a:endParaRPr>
          </a:p>
        </p:txBody>
      </p:sp>
      <p:pic>
        <p:nvPicPr>
          <p:cNvPr id="9" name="Picture 5" descr="AACSB-logo-accredited-color-RGB">
            <a:extLst>
              <a:ext uri="{FF2B5EF4-FFF2-40B4-BE49-F238E27FC236}">
                <a16:creationId xmlns:a16="http://schemas.microsoft.com/office/drawing/2014/main" id="{0755B7E8-0DDF-4736-ADBB-B04BD362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851DF4B-D624-41FF-86EA-A6474EF46C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Cele</a:t>
            </a:r>
            <a:endParaRPr lang="en-US" dirty="0">
              <a:solidFill>
                <a:srgbClr val="90057D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 rot="20004811">
            <a:off x="2103461" y="1379972"/>
            <a:ext cx="4145860" cy="120032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pl-PL" sz="36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---------------------------</a:t>
            </a:r>
          </a:p>
          <a:p>
            <a:pPr>
              <a:lnSpc>
                <a:spcPts val="3000"/>
              </a:lnSpc>
              <a:tabLst/>
            </a:pPr>
            <a:r>
              <a:rPr lang="pl-PL" sz="36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Bądź konkurencyjny</a:t>
            </a:r>
          </a:p>
          <a:p>
            <a:pPr>
              <a:lnSpc>
                <a:spcPts val="3000"/>
              </a:lnSpc>
              <a:tabLst/>
            </a:pPr>
            <a:r>
              <a:rPr lang="pl-PL" sz="36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---------------------------</a:t>
            </a:r>
          </a:p>
        </p:txBody>
      </p:sp>
      <p:sp>
        <p:nvSpPr>
          <p:cNvPr id="13" name="Symbol zastępczy tekstu 1">
            <a:extLst>
              <a:ext uri="{FF2B5EF4-FFF2-40B4-BE49-F238E27FC236}">
                <a16:creationId xmlns:a16="http://schemas.microsoft.com/office/drawing/2014/main" id="{A7D08D83-B54D-414C-83BF-B7F8AAA55F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51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Opis modułu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43620" y="2001276"/>
            <a:ext cx="8086112" cy="383724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u="sng" dirty="0"/>
              <a:t>Wybierając moduł trzeci:</a:t>
            </a:r>
            <a:r>
              <a:rPr lang="pl-PL" sz="1600" dirty="0"/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uzyskasz szeroką wiedzę z zakresu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wykorzystania narzędzi informatycznych do analizy danych biznesowych oraz tego, jak takie dane przygotować</a:t>
            </a:r>
            <a:r>
              <a:rPr lang="pl-PL" sz="1600" dirty="0"/>
              <a:t>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dowiesz się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skutecznie zarządzać projektami IT</a:t>
            </a:r>
            <a:r>
              <a:rPr lang="pl-PL" sz="1600" dirty="0"/>
              <a:t>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zapoznasz się w sposób praktyczny z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nowoczesnymi systemami informatycznymi, wspomagającymi funkcjonowanie organizacji</a:t>
            </a:r>
            <a:r>
              <a:rPr lang="pl-PL" sz="1600" dirty="0"/>
              <a:t> – systemy te spotkasz w pracy zawodowej: jako osoba decydująca o wyborze narzędzi informatycznych do firm (konsulting </a:t>
            </a:r>
            <a:br>
              <a:rPr lang="pl-PL" sz="1600" dirty="0"/>
            </a:br>
            <a:r>
              <a:rPr lang="pl-PL" sz="1600" dirty="0"/>
              <a:t>i doradztwo), jako członek zespołu wspomagającego ich wdrożenie, czy też jako użytkownik aplikacji.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Osoby zainteresowane będą mogły uzyskać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certyfikat</a:t>
            </a:r>
            <a:r>
              <a:rPr lang="pl-PL" sz="1600" dirty="0"/>
              <a:t> potwierdzający zdobyte przez siebie umiejętności.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Opis modułu</a:t>
            </a:r>
            <a:endParaRPr lang="en-US" dirty="0">
              <a:solidFill>
                <a:srgbClr val="90057D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7" name="Picture 5" descr="AACSB-logo-accredited-color-RGB">
            <a:extLst>
              <a:ext uri="{FF2B5EF4-FFF2-40B4-BE49-F238E27FC236}">
                <a16:creationId xmlns:a16="http://schemas.microsoft.com/office/drawing/2014/main" id="{2F1CC787-AE35-4B7C-8A32-1A031F6F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5AEE321B-C75F-45AC-880E-A94DAB8BC86D}"/>
              </a:ext>
            </a:extLst>
          </p:cNvPr>
          <p:cNvSpPr txBox="1">
            <a:spLocks/>
          </p:cNvSpPr>
          <p:nvPr/>
        </p:nvSpPr>
        <p:spPr>
          <a:xfrm>
            <a:off x="443620" y="82459"/>
            <a:ext cx="5877133" cy="25801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160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Opis modułu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43620" y="1811153"/>
            <a:ext cx="8086112" cy="4200348"/>
          </a:xfrm>
        </p:spPr>
        <p:txBody>
          <a:bodyPr/>
          <a:lstStyle/>
          <a:p>
            <a:pPr algn="just"/>
            <a:r>
              <a:rPr lang="pl-PL" sz="1600" u="sng" dirty="0"/>
              <a:t>Wiedzę z zakresu IT połączysz z: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kursem fachowego języka niemieckiego (180 godzin) – poziom wejściowy dostosowany do poziomu studentów,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rozszerzonym kursem biznesowego języka angielskiego (60 godzin) – poziom B2. </a:t>
            </a:r>
          </a:p>
          <a:p>
            <a:pPr algn="just"/>
            <a:r>
              <a:rPr lang="pl-PL" sz="1600" u="sng" dirty="0"/>
              <a:t>Zdobytą wiedzę wykorzystasz z powodzeniem w pracy 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międzynarodowej korporacji,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firmie zagranicznej,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administracji publicznej,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każdym przedsiębiorstwie czy organizacji posiadającej kontakty z zagranicą, a także we własnej firmie.</a:t>
            </a:r>
          </a:p>
          <a:p>
            <a:pPr algn="just"/>
            <a:r>
              <a:rPr lang="pl-PL" sz="1600" u="sng" dirty="0"/>
              <a:t>Twoim dodatkowym atutem na rynku pracy będzie: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znajomość zasad efektywnej komunikacji interpersonalnej i savoir-vivre’u, ułatwiających funkcjonowanie we współczesnym świecie biznesu,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znajomość różnic międzykulturowych mogących powodować trudności w trakcie rozmów biznesowych.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51DF4B-D624-41FF-86EA-A6474EF46C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Opis modułu</a:t>
            </a:r>
            <a:endParaRPr lang="en-US" dirty="0">
              <a:solidFill>
                <a:srgbClr val="90057D"/>
              </a:solidFill>
            </a:endParaRPr>
          </a:p>
        </p:txBody>
      </p:sp>
      <p:pic>
        <p:nvPicPr>
          <p:cNvPr id="7" name="Picture 5" descr="AACSB-logo-accredited-color-RGB">
            <a:extLst>
              <a:ext uri="{FF2B5EF4-FFF2-40B4-BE49-F238E27FC236}">
                <a16:creationId xmlns:a16="http://schemas.microsoft.com/office/drawing/2014/main" id="{AAD0DA61-EE93-4DA1-BEFB-5065B2B8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tekstu 1">
            <a:extLst>
              <a:ext uri="{FF2B5EF4-FFF2-40B4-BE49-F238E27FC236}">
                <a16:creationId xmlns:a16="http://schemas.microsoft.com/office/drawing/2014/main" id="{BBFF88CC-D25B-4ACB-A448-1C514480C0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024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Zajęcia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69900" y="2273300"/>
            <a:ext cx="6356202" cy="927100"/>
          </a:xfrm>
        </p:spPr>
        <p:txBody>
          <a:bodyPr/>
          <a:lstStyle/>
          <a:p>
            <a:pPr>
              <a:tabLst>
                <a:tab pos="3582988" algn="l"/>
              </a:tabLst>
            </a:pPr>
            <a:r>
              <a:rPr lang="pl-PL" dirty="0"/>
              <a:t>IT – 105 godzin,  13 ECTS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9899" y="3263900"/>
            <a:ext cx="8195636" cy="2578100"/>
          </a:xfrm>
        </p:spPr>
        <p:txBody>
          <a:bodyPr/>
          <a:lstStyle/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Narzędzia do prezentacji danych ekonomicznych  			3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Zarządzanie projektami			4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15h: 	Systemy informatyczne w organizacji I 			2 ETCS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r>
              <a:rPr lang="pl-PL" sz="1600" dirty="0"/>
              <a:t>30h: 	Systemy informatyczne w organizacji II 			4 ECTS</a:t>
            </a:r>
          </a:p>
          <a:p>
            <a:pPr marL="514350" indent="-514350">
              <a:buFont typeface="Courier New" panose="02070309020205020404" pitchFamily="49" charset="0"/>
              <a:buChar char="o"/>
              <a:tabLst>
                <a:tab pos="1073150" algn="l"/>
                <a:tab pos="5741988" algn="l"/>
              </a:tabLst>
            </a:pPr>
            <a:endParaRPr lang="pl-PL" sz="1600" dirty="0"/>
          </a:p>
          <a:p>
            <a:pPr algn="just"/>
            <a:endParaRPr lang="pl-PL" dirty="0"/>
          </a:p>
        </p:txBody>
      </p:sp>
      <p:pic>
        <p:nvPicPr>
          <p:cNvPr id="11" name="Picture 5" descr="AACSB-logo-accredited-color-RGB">
            <a:extLst>
              <a:ext uri="{FF2B5EF4-FFF2-40B4-BE49-F238E27FC236}">
                <a16:creationId xmlns:a16="http://schemas.microsoft.com/office/drawing/2014/main" id="{5D0A3082-9C19-42E5-A7B7-FA2A5ADF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851DF4B-D624-41FF-86EA-A6474EF46C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dirty="0">
                <a:solidFill>
                  <a:srgbClr val="90057D"/>
                </a:solidFill>
              </a:rPr>
              <a:t>Zajęcia</a:t>
            </a:r>
            <a:endParaRPr lang="en-US" dirty="0">
              <a:solidFill>
                <a:srgbClr val="90057D"/>
              </a:solidFill>
            </a:endParaRPr>
          </a:p>
        </p:txBody>
      </p:sp>
      <p:sp>
        <p:nvSpPr>
          <p:cNvPr id="12" name="Symbol zastępczy tekstu 1">
            <a:extLst>
              <a:ext uri="{FF2B5EF4-FFF2-40B4-BE49-F238E27FC236}">
                <a16:creationId xmlns:a16="http://schemas.microsoft.com/office/drawing/2014/main" id="{F012DC90-734E-448E-9E19-D6D9F0F2A4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Moduł trzeci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09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Moduł trzeci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2988115" y="6457502"/>
            <a:ext cx="30312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Katedra Zastosowań Informatyki i Matematyki w Ekonomii</a:t>
            </a:r>
            <a:b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</a:br>
            <a:r>
              <a:rPr lang="pl-PL" altLang="zh-CN" sz="10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Uniwersyteckie Centrum  Języków Obcych</a:t>
            </a:r>
            <a:endParaRPr lang="en-US" altLang="zh-CN" sz="1000" dirty="0">
              <a:solidFill>
                <a:srgbClr val="254AA5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</p:spPr>
        <p:txBody>
          <a:bodyPr/>
          <a:lstStyle/>
          <a:p>
            <a:r>
              <a:rPr lang="pl-PL" dirty="0"/>
              <a:t>Zajęcia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A074B4-CB84-43A6-A3C6-DABB25139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208514"/>
              </p:ext>
            </p:extLst>
          </p:nvPr>
        </p:nvGraphicFramePr>
        <p:xfrm>
          <a:off x="326861" y="1874067"/>
          <a:ext cx="8565459" cy="430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AACSB-logo-accredited-color-RGB">
            <a:extLst>
              <a:ext uri="{FF2B5EF4-FFF2-40B4-BE49-F238E27FC236}">
                <a16:creationId xmlns:a16="http://schemas.microsoft.com/office/drawing/2014/main" id="{E40523DF-558E-49FF-9B05-92E0B156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5451" y="6233914"/>
            <a:ext cx="1276869" cy="4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1CB503-0092-4CE7-AB58-582719A951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620" y="1321806"/>
            <a:ext cx="5883945" cy="679470"/>
          </a:xfrm>
        </p:spPr>
        <p:txBody>
          <a:bodyPr/>
          <a:lstStyle/>
          <a:p>
            <a:r>
              <a:rPr lang="pl-PL" sz="2400" b="1" dirty="0">
                <a:solidFill>
                  <a:srgbClr val="90057D"/>
                </a:solidFill>
              </a:rPr>
              <a:t>Zajęcia</a:t>
            </a:r>
            <a:endParaRPr lang="en-US" sz="2400" b="1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54735"/>
      </p:ext>
    </p:extLst>
  </p:cSld>
  <p:clrMapOvr>
    <a:masterClrMapping/>
  </p:clrMapOvr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16128</TotalTime>
  <Words>2008</Words>
  <Application>Microsoft Office PowerPoint</Application>
  <PresentationFormat>Pokaz na ekranie (4:3)</PresentationFormat>
  <Paragraphs>237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Courier New</vt:lpstr>
      <vt:lpstr>Lucida Grande</vt:lpstr>
      <vt:lpstr>Showcard Gothic</vt:lpstr>
      <vt:lpstr>Times New Roman</vt:lpstr>
      <vt:lpstr>Wingdings</vt:lpstr>
      <vt:lpstr>UMK</vt:lpstr>
      <vt:lpstr>Kierunek:  Ekonomia I stopień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Powerpoint 4:3</dc:title>
  <dc:creator>UMK</dc:creator>
  <cp:lastModifiedBy>karolina.strychalska@o365.umk.pl</cp:lastModifiedBy>
  <cp:revision>392</cp:revision>
  <cp:lastPrinted>2016-11-19T13:26:22Z</cp:lastPrinted>
  <dcterms:created xsi:type="dcterms:W3CDTF">2016-01-15T08:49:16Z</dcterms:created>
  <dcterms:modified xsi:type="dcterms:W3CDTF">2024-05-17T05:13:54Z</dcterms:modified>
</cp:coreProperties>
</file>