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80" d="100"/>
          <a:sy n="80" d="100"/>
        </p:scale>
        <p:origin x="78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40F8B-F485-4BE9-9DA2-EA04C9011139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58835-FAD8-44BA-AB8E-E08C48C53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49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30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71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21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65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83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028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82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99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8B201-0B45-49ED-88C7-50D0058AB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320107-087B-417D-9C05-5B207DAD4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05FF2C-A44A-460B-8ABC-7C9905BAD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50C013-A701-4AF0-B018-CF36CBF8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B08D06-9107-4A5B-A7D4-9E75622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3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1A0F82-26DB-422E-877A-6FCE8EAB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5B35F95-E14D-4335-A554-C98DFE2C6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3AF736-2A32-4079-9F2D-4E7F1C56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DB0F6D-060B-47B5-AD23-2D4EE7B0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DB4B59-0015-4A04-B12B-4AE4FD03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31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D03782-F3BA-4C08-A507-71657EEBC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59B4A62-024A-423E-AD4C-2C6CC5EBC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ADAFD5-1D71-4162-9462-07508F23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F31865-B0CE-4B32-A790-1F48DD17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87FF1C-B0AD-4D28-8C32-2AEDA25C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96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9D37C6-1CBD-4787-BA99-C003A963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C8C2EE-E344-43A4-B046-16522F79C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6A072D-9ECB-44C9-872E-059C20E7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8CBB4F-C6A1-4A5D-B6DD-A1578A3D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E3304A-D88F-4DDA-B397-54904701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13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CFF1BF-3D00-48A6-A4C9-3F43D64B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7898CD-EEAC-403E-B06B-75239187E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D72DB1-E78A-4211-AF97-F0B18C85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E7426-A75B-4705-9CC2-868A73A3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28E037-20E5-48F1-890B-DDC3E553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97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A740A2-A043-4A92-806E-75EBCC59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BD93BF-72C4-42D2-A542-95641A826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1F896C-97E7-4338-85FB-DE00762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30FC6E-505D-4F24-9C1F-9D4F5E74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8082D6-A4D4-4494-92E1-4A1E6BCA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022CC15-5170-436E-BA37-09A9C83A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4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D7A608-46AE-4941-BE30-817D7454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C1E5D0-3DAA-4CAE-B402-04DBD2473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FB0A57-141A-449F-8D0A-247AB7B88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83F03DE-F09C-4B63-8638-002D2390A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F5941EF-9CDF-4658-962F-660BDB8E1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C1E3B5E-6AE7-42A9-8E43-EC2EE424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CBC008C-492D-4A0D-B638-2531B17A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E851A36-2CF0-47D7-9A52-0C038A9F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7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919E4D-BAF7-4E17-ACBE-40A17E98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D9D4521-7BF9-452F-816E-4D35A137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E483D9-F6C1-4D04-8073-02E819D8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B81DAD0-48A2-4A0E-AF59-1D9C0961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22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0207C54-1FC7-46C2-B40E-FC75465B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DCCF62D-B8F2-4CCE-AA5C-E8BF9E06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4ADDD8-AF9C-4ADE-B299-5A58F52F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33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86E29A-8FC1-4070-97B2-32E716E0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2990F9-8582-44A5-ACEA-D51205237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6F60F5-C50E-4783-9E26-78162EDDA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240A31-4893-48D8-A7C8-BAAAB96E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6E6229C-4A00-4F6B-B687-86681CFB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00BC50-2D12-47BF-80D3-344B857E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26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CD1AAD-2B75-4327-B6F0-90B7BF82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605F948-7F37-427B-82F5-85CE47C7F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B8E751-F2AB-45F1-9A54-ED4C27713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86CDAFC-B64B-413F-86A9-AE470882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54C7840-BF54-4C99-B3F8-DF74379C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E16D99-2862-451D-82B3-9471DDAD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2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669BA37-4CA8-4B33-B8CB-FAB4373F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120246-6A85-45AB-9197-28CECF0A6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97714A-D6E3-4A58-8503-059F1FE35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1BB6F-E8BA-4084-82FA-F549D4BD34B3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6F38DF-72E1-4B2F-A668-818F5490A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56CEEB-5016-4E6C-98DF-CD24D8CB6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9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con.umk.pl/katedra-ekonometrii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10313" y="1674055"/>
            <a:ext cx="6537960" cy="1754945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>
                <a:solidFill>
                  <a:srgbClr val="1D58AA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Kierunek studiów: EKONOMIA</a:t>
            </a:r>
          </a:p>
          <a:p>
            <a:pPr algn="ctr"/>
            <a:r>
              <a:rPr lang="pl-PL" sz="3600" b="1" dirty="0">
                <a:solidFill>
                  <a:srgbClr val="7030A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Pierwszy moduł</a:t>
            </a:r>
          </a:p>
        </p:txBody>
      </p:sp>
      <p:pic>
        <p:nvPicPr>
          <p:cNvPr id="3" name="Picture 3"/>
          <p:cNvPicPr/>
          <p:nvPr/>
        </p:nvPicPr>
        <p:blipFill>
          <a:blip r:embed="rId3" cstate="print"/>
          <a:stretch/>
        </p:blipFill>
        <p:spPr>
          <a:xfrm>
            <a:off x="7803472" y="-3666203"/>
            <a:ext cx="6838127" cy="8424000"/>
          </a:xfrm>
          <a:prstGeom prst="rect">
            <a:avLst/>
          </a:prstGeom>
          <a:ln>
            <a:noFill/>
          </a:ln>
        </p:spPr>
      </p:pic>
      <p:pic>
        <p:nvPicPr>
          <p:cNvPr id="4" name="Obraz 3" descr="logo W NEiZ UMK 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782" y="216777"/>
            <a:ext cx="2949482" cy="1322092"/>
          </a:xfrm>
          <a:prstGeom prst="rect">
            <a:avLst/>
          </a:prstGeom>
        </p:spPr>
      </p:pic>
      <p:pic>
        <p:nvPicPr>
          <p:cNvPr id="5" name="Obraz 4" descr="AACSB-logo-accredited-color-RGB.png">
            <a:extLst>
              <a:ext uri="{FF2B5EF4-FFF2-40B4-BE49-F238E27FC236}">
                <a16:creationId xmlns:a16="http://schemas.microsoft.com/office/drawing/2014/main" id="{159D02FF-2228-4A38-A274-83E9281A4A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25" y="453939"/>
            <a:ext cx="1869094" cy="6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8A23F18-1246-48B5-9781-15DE697F4A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7" r="12994" b="50000"/>
          <a:stretch/>
        </p:blipFill>
        <p:spPr>
          <a:xfrm>
            <a:off x="94456" y="3358660"/>
            <a:ext cx="4475164" cy="106386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45959E1-2CBE-4FA5-87EB-3B45A42338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" r="10926" b="81667"/>
          <a:stretch/>
        </p:blipFill>
        <p:spPr>
          <a:xfrm>
            <a:off x="3370263" y="4465882"/>
            <a:ext cx="4581525" cy="1133475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513C89C8-1FC4-4E11-A634-B80E5323D4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3" r="12994" b="65119"/>
          <a:stretch/>
        </p:blipFill>
        <p:spPr>
          <a:xfrm>
            <a:off x="6667500" y="5599357"/>
            <a:ext cx="4475164" cy="11334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918075A-1DE8-4450-AA02-AA92639D5F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24" y="189477"/>
            <a:ext cx="2049443" cy="106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6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-1" y="0"/>
            <a:ext cx="3045711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ole tekstowe 3"/>
          <p:cNvSpPr txBox="1"/>
          <p:nvPr/>
        </p:nvSpPr>
        <p:spPr>
          <a:xfrm>
            <a:off x="357158" y="142852"/>
            <a:ext cx="6372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Kierunek studiów: EKONOMIA</a:t>
            </a:r>
          </a:p>
          <a:p>
            <a:r>
              <a:rPr lang="pl-PL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Pierwszy moduł do wyboru 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618766" y="1800665"/>
            <a:ext cx="55619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pl-PL" sz="2400" dirty="0">
                <a:solidFill>
                  <a:srgbClr val="244AA5"/>
                </a:solidFill>
              </a:rPr>
              <a:t>Dlaczego warto wybrać pierwszy moduł</a:t>
            </a:r>
          </a:p>
          <a:p>
            <a:pPr marL="457200" indent="-457200">
              <a:buAutoNum type="arabicPeriod"/>
            </a:pPr>
            <a:r>
              <a:rPr lang="pl-PL" sz="2400" dirty="0">
                <a:solidFill>
                  <a:srgbClr val="244AA5"/>
                </a:solidFill>
              </a:rPr>
              <a:t>Co po studiach na pierwszym module</a:t>
            </a:r>
          </a:p>
          <a:p>
            <a:pPr marL="457200" indent="-457200">
              <a:buAutoNum type="arabicPeriod"/>
            </a:pPr>
            <a:r>
              <a:rPr lang="pl-PL" sz="2400" dirty="0">
                <a:solidFill>
                  <a:srgbClr val="244AA5"/>
                </a:solidFill>
              </a:rPr>
              <a:t>Przedmioty realizowane na module</a:t>
            </a:r>
          </a:p>
          <a:p>
            <a:pPr marL="457200" indent="-457200">
              <a:buAutoNum type="arabicPeriod"/>
            </a:pPr>
            <a:r>
              <a:rPr lang="pl-PL" sz="2400" dirty="0">
                <a:solidFill>
                  <a:srgbClr val="244AA5"/>
                </a:solidFill>
              </a:rPr>
              <a:t>Profil umiejętności absolwenta</a:t>
            </a:r>
          </a:p>
          <a:p>
            <a:pPr marL="457200" indent="-457200">
              <a:buAutoNum type="arabicPeriod"/>
            </a:pPr>
            <a:r>
              <a:rPr lang="pl-PL" sz="2400" dirty="0">
                <a:solidFill>
                  <a:srgbClr val="244AA5"/>
                </a:solidFill>
              </a:rPr>
              <a:t>Przykładowe oferty pracy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7C6C64A-1CFE-314E-A010-6AA9FC0FA69F}"/>
              </a:ext>
            </a:extLst>
          </p:cNvPr>
          <p:cNvSpPr txBox="1"/>
          <p:nvPr/>
        </p:nvSpPr>
        <p:spPr>
          <a:xfrm>
            <a:off x="863859" y="1831442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Spis treści</a:t>
            </a:r>
          </a:p>
        </p:txBody>
      </p:sp>
    </p:spTree>
    <p:extLst>
      <p:ext uri="{BB962C8B-B14F-4D97-AF65-F5344CB8AC3E}">
        <p14:creationId xmlns:p14="http://schemas.microsoft.com/office/powerpoint/2010/main" val="135940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ole tekstowe 3"/>
          <p:cNvSpPr txBox="1"/>
          <p:nvPr/>
        </p:nvSpPr>
        <p:spPr>
          <a:xfrm>
            <a:off x="357158" y="142852"/>
            <a:ext cx="755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Dlaczego warto wybrać pierwszy moduł?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7371F34-101C-4D29-A7EA-A1A94392B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55" y="2027493"/>
            <a:ext cx="5248321" cy="2484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7888" y="916267"/>
            <a:ext cx="1093622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Jeśli chcesz zdobyć umiejętności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samodzielnej analizy danych statystycznych</a:t>
            </a:r>
            <a:r>
              <a:rPr lang="pl-PL" sz="2000" dirty="0"/>
              <a:t>, począwszy od identyfikacji i pozyskania danych, konstrukcji i przeprowadzenia badań do praktycznego ich wykorzystania, wybierz studia ekonomiczne na module analiz rynkowych.</a:t>
            </a:r>
          </a:p>
          <a:p>
            <a:pPr algn="just"/>
            <a:endParaRPr lang="pl-PL" sz="2400" dirty="0"/>
          </a:p>
          <a:p>
            <a:pPr algn="just"/>
            <a:endParaRPr lang="pl-PL" sz="2400" dirty="0"/>
          </a:p>
          <a:p>
            <a:pPr algn="just"/>
            <a:endParaRPr lang="pl-PL" sz="2400" dirty="0"/>
          </a:p>
          <a:p>
            <a:pPr algn="just"/>
            <a:endParaRPr lang="pl-PL" sz="2400" dirty="0"/>
          </a:p>
          <a:p>
            <a:pPr algn="just"/>
            <a:endParaRPr lang="pl-PL" sz="2400" dirty="0"/>
          </a:p>
          <a:p>
            <a:pPr algn="just"/>
            <a:endParaRPr lang="pl-PL" sz="2400" dirty="0"/>
          </a:p>
          <a:p>
            <a:pPr algn="just"/>
            <a:endParaRPr lang="pl-PL" sz="2400" dirty="0"/>
          </a:p>
          <a:p>
            <a:pPr algn="just"/>
            <a:r>
              <a:rPr lang="pl-PL" sz="2000" dirty="0"/>
              <a:t>W trakcie studiów ekonomicznych na module analiz rynkowych nauczysz się jak: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analizować różnorodne dane statystyczne</a:t>
            </a:r>
            <a:r>
              <a:rPr lang="pl-PL" sz="2000" dirty="0"/>
              <a:t>: np. dane regionalne, marketingowe, dane przestrzenno-czasowe, szeregi czasowe,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dokonywać wyboru narzędzi i metod odpowiednich dla różnych danych statystycznych</a:t>
            </a:r>
            <a:r>
              <a:rPr lang="pl-PL" sz="2000" dirty="0"/>
              <a:t> oraz konstruować schemat badania i realizować go z wykorzystaniem odpowiedniego oprogramowania statystycznego,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interpretować wyniki</a:t>
            </a:r>
            <a:r>
              <a:rPr lang="pl-PL" sz="2000" dirty="0"/>
              <a:t>, wyciągać wnioski i umieszczać je w kontekście teorii ekonomii oraz praktyki gospodarczej.</a:t>
            </a:r>
          </a:p>
        </p:txBody>
      </p:sp>
    </p:spTree>
    <p:extLst>
      <p:ext uri="{BB962C8B-B14F-4D97-AF65-F5344CB8AC3E}">
        <p14:creationId xmlns:p14="http://schemas.microsoft.com/office/powerpoint/2010/main" val="240272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ole tekstowe 3"/>
          <p:cNvSpPr txBox="1"/>
          <p:nvPr/>
        </p:nvSpPr>
        <p:spPr>
          <a:xfrm>
            <a:off x="357158" y="142852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Co po studiach?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7888" y="1484599"/>
            <a:ext cx="109362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Pierwszy moduł daje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szerokie możliwości rozwijania umiejętności w zakresie analizy danych</a:t>
            </a:r>
            <a:r>
              <a:rPr lang="pl-PL" sz="2400" dirty="0"/>
              <a:t> na studiach II stopnia. Po ukończonych studiach ekonomicznych na tym module student ma również wyjątkowo dużo możliwości podjęcia pracy zawodowej.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u="sng" dirty="0"/>
              <a:t>Absolwenci znajdują zatrudnienie jako</a:t>
            </a:r>
            <a:r>
              <a:rPr lang="pl-PL" sz="2400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analitycy gospodarczy </a:t>
            </a:r>
            <a:r>
              <a:rPr lang="pl-PL" sz="2400" dirty="0"/>
              <a:t>w przedsiębiorstwach w różnych sektorach, np. w działach sprzedaży,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doradcy finansowi </a:t>
            </a:r>
            <a:r>
              <a:rPr lang="pl-PL" sz="2400" dirty="0"/>
              <a:t>w instytucjach finansowych, bankach, firmach ubezpieczeniowych,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medialni komentatorzy zjawisk zachodzących w gospodarce</a:t>
            </a:r>
            <a:r>
              <a:rPr lang="pl-PL" sz="2400" dirty="0"/>
              <a:t>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specjaliści ds. opracowań statystycznych </a:t>
            </a:r>
            <a:r>
              <a:rPr lang="pl-PL" sz="2400" dirty="0"/>
              <a:t>odpowiedzialni za badania oraz raportowanie ich wyników.</a:t>
            </a:r>
          </a:p>
        </p:txBody>
      </p:sp>
    </p:spTree>
    <p:extLst>
      <p:ext uri="{BB962C8B-B14F-4D97-AF65-F5344CB8AC3E}">
        <p14:creationId xmlns:p14="http://schemas.microsoft.com/office/powerpoint/2010/main" val="224667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ole tekstowe 3"/>
          <p:cNvSpPr txBox="1"/>
          <p:nvPr/>
        </p:nvSpPr>
        <p:spPr>
          <a:xfrm>
            <a:off x="357158" y="142852"/>
            <a:ext cx="6538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Przedmioty realizowane na module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66929" y="1484599"/>
            <a:ext cx="73285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pl-PL" sz="2400" dirty="0"/>
              <a:t>Statystyczne metody badania opinii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Metody taksonomiczne w ekonomii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Analiza preferencji a ryzyko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Analiza danych regionalnych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Statystyczna analiza wybranych rynków – </a:t>
            </a:r>
            <a:r>
              <a:rPr lang="pl-PL" sz="2400" dirty="0" err="1"/>
              <a:t>case</a:t>
            </a:r>
            <a:r>
              <a:rPr lang="pl-PL" sz="2400" dirty="0"/>
              <a:t> </a:t>
            </a:r>
            <a:r>
              <a:rPr lang="pl-PL" sz="2400" dirty="0" err="1"/>
              <a:t>studies</a:t>
            </a:r>
            <a:endParaRPr lang="pl-PL" sz="2400" dirty="0"/>
          </a:p>
          <a:p>
            <a:pPr marL="457200" indent="-457200" algn="just">
              <a:buAutoNum type="arabicPeriod"/>
            </a:pPr>
            <a:r>
              <a:rPr lang="pl-PL" sz="2400" dirty="0"/>
              <a:t>Nieklasyczne metody prognozowania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Analiza danych rynkowych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Oprogramowanie analiz statystycznych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Analiza cykliczności zjawisk ekonomicznych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Regulacja gospodarki i polityka konkurencji</a:t>
            </a:r>
          </a:p>
          <a:p>
            <a:pPr algn="just"/>
            <a:r>
              <a:rPr lang="pl-PL" sz="2400" dirty="0">
                <a:solidFill>
                  <a:srgbClr val="0070C0"/>
                </a:solidFill>
              </a:rPr>
              <a:t>https://www.econ.umk.pl/panel/wp-content/uploads/ekonomia_Ist_20202021.pdf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B6DF718-E95B-493C-BD35-3C9CDE0008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7" r="24154"/>
          <a:stretch/>
        </p:blipFill>
        <p:spPr>
          <a:xfrm>
            <a:off x="7422976" y="2819905"/>
            <a:ext cx="4767072" cy="4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3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ole tekstowe 3"/>
          <p:cNvSpPr txBox="1"/>
          <p:nvPr/>
        </p:nvSpPr>
        <p:spPr>
          <a:xfrm>
            <a:off x="357158" y="142852"/>
            <a:ext cx="7338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Profil absolwenta pierwszego modułu 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8148" y="1291972"/>
            <a:ext cx="10608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/>
              <a:t>Umiejętności i wiedza zdobyta na studiach:</a:t>
            </a:r>
          </a:p>
          <a:p>
            <a:pPr algn="just"/>
            <a:endParaRPr lang="pl-PL" sz="2400" dirty="0"/>
          </a:p>
          <a:p>
            <a:pPr marL="342900" indent="-342900" algn="just">
              <a:buFontTx/>
              <a:buChar char="-"/>
            </a:pPr>
            <a:r>
              <a:rPr lang="pl-PL" sz="2400" dirty="0"/>
              <a:t>Modelowanie i analiza danych biznesowych</a:t>
            </a:r>
          </a:p>
          <a:p>
            <a:pPr marL="342900" indent="-342900" algn="just">
              <a:buFontTx/>
              <a:buChar char="-"/>
            </a:pPr>
            <a:endParaRPr lang="pl-PL" sz="2400" dirty="0"/>
          </a:p>
          <a:p>
            <a:pPr marL="342900" indent="-342900" algn="just">
              <a:buFontTx/>
              <a:buChar char="-"/>
            </a:pPr>
            <a:r>
              <a:rPr lang="pl-PL" sz="2400" dirty="0"/>
              <a:t>Modelowanie i analiza danych rynkowych</a:t>
            </a:r>
          </a:p>
          <a:p>
            <a:pPr marL="342900" indent="-342900" algn="just">
              <a:buFontTx/>
              <a:buChar char="-"/>
            </a:pPr>
            <a:endParaRPr lang="pl-PL" sz="2400" dirty="0"/>
          </a:p>
          <a:p>
            <a:pPr marL="342900" indent="-342900" algn="just">
              <a:buFontTx/>
              <a:buChar char="-"/>
            </a:pPr>
            <a:r>
              <a:rPr lang="pl-PL" sz="2400" dirty="0"/>
              <a:t>Modelowanie i analiza danych finansowych oraz ocena ryzyka </a:t>
            </a:r>
          </a:p>
          <a:p>
            <a:pPr marL="342900" indent="-342900" algn="just">
              <a:buFontTx/>
              <a:buChar char="-"/>
            </a:pPr>
            <a:endParaRPr lang="pl-PL" sz="2400" dirty="0"/>
          </a:p>
          <a:p>
            <a:pPr marL="342900" indent="-342900" algn="just">
              <a:buFontTx/>
              <a:buChar char="-"/>
            </a:pPr>
            <a:r>
              <a:rPr lang="pl-PL" sz="2400" dirty="0"/>
              <a:t>Wybór i wykorzystanie nowoczesnych rozwiązań IT dla biznesu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B6FE922-F76E-4783-90BF-EE9FE803C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68" y="4466491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7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ole tekstowe 3"/>
          <p:cNvSpPr txBox="1"/>
          <p:nvPr/>
        </p:nvSpPr>
        <p:spPr>
          <a:xfrm>
            <a:off x="357158" y="134060"/>
            <a:ext cx="4739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Przykładowe oferty pracy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id="{5183FCDE-9E60-4D0F-93B5-90710534C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2449" r="14922" b="2585"/>
          <a:stretch>
            <a:fillRect/>
          </a:stretch>
        </p:blipFill>
        <p:spPr bwMode="auto">
          <a:xfrm>
            <a:off x="412124" y="979564"/>
            <a:ext cx="3287713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B064159-8CCB-4B4E-B9D1-AEC0708D2566}"/>
              </a:ext>
            </a:extLst>
          </p:cNvPr>
          <p:cNvSpPr txBox="1"/>
          <p:nvPr/>
        </p:nvSpPr>
        <p:spPr>
          <a:xfrm>
            <a:off x="10518344" y="6479220"/>
            <a:ext cx="17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Źródło: Pracuj.pl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13CE302-15D7-4E8A-95FF-9F77DED308A5}"/>
              </a:ext>
            </a:extLst>
          </p:cNvPr>
          <p:cNvSpPr/>
          <p:nvPr/>
        </p:nvSpPr>
        <p:spPr>
          <a:xfrm>
            <a:off x="474785" y="3006969"/>
            <a:ext cx="3156438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F499874-69A3-41F3-973C-22DD768269F0}"/>
              </a:ext>
            </a:extLst>
          </p:cNvPr>
          <p:cNvSpPr/>
          <p:nvPr/>
        </p:nvSpPr>
        <p:spPr>
          <a:xfrm>
            <a:off x="474785" y="3543300"/>
            <a:ext cx="3156438" cy="334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29252A05-B521-4ACF-8957-75ACCFEEAF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2750" r="14160" b="1955"/>
          <a:stretch/>
        </p:blipFill>
        <p:spPr>
          <a:xfrm>
            <a:off x="3951759" y="990000"/>
            <a:ext cx="3287713" cy="5868000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8504530D-4F62-414E-A938-B4E6146C50E6}"/>
              </a:ext>
            </a:extLst>
          </p:cNvPr>
          <p:cNvSpPr/>
          <p:nvPr/>
        </p:nvSpPr>
        <p:spPr>
          <a:xfrm>
            <a:off x="3951759" y="3121269"/>
            <a:ext cx="3287713" cy="246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47DE1323-D8BC-4BCC-9C6C-253C8CA0711E}"/>
              </a:ext>
            </a:extLst>
          </p:cNvPr>
          <p:cNvSpPr/>
          <p:nvPr/>
        </p:nvSpPr>
        <p:spPr>
          <a:xfrm>
            <a:off x="3951759" y="3490547"/>
            <a:ext cx="3287713" cy="764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85FF318E-56DF-44E8-A034-E137C5B9D4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2612" r="13989" b="2093"/>
          <a:stretch/>
        </p:blipFill>
        <p:spPr>
          <a:xfrm>
            <a:off x="7343858" y="1052552"/>
            <a:ext cx="3236032" cy="5796000"/>
          </a:xfrm>
          <a:prstGeom prst="rect">
            <a:avLst/>
          </a:prstGeom>
        </p:spPr>
      </p:pic>
      <p:sp>
        <p:nvSpPr>
          <p:cNvPr id="22" name="Prostokąt 21">
            <a:extLst>
              <a:ext uri="{FF2B5EF4-FFF2-40B4-BE49-F238E27FC236}">
                <a16:creationId xmlns:a16="http://schemas.microsoft.com/office/drawing/2014/main" id="{ECA3D009-A6FD-4FC2-804F-3DF14F684905}"/>
              </a:ext>
            </a:extLst>
          </p:cNvPr>
          <p:cNvSpPr/>
          <p:nvPr/>
        </p:nvSpPr>
        <p:spPr>
          <a:xfrm>
            <a:off x="7343858" y="2866292"/>
            <a:ext cx="3069614" cy="764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10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ole tekstowe 3"/>
          <p:cNvSpPr txBox="1"/>
          <p:nvPr/>
        </p:nvSpPr>
        <p:spPr>
          <a:xfrm>
            <a:off x="357158" y="142852"/>
            <a:ext cx="5846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Opieka merytoryczna modułu…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66929" y="1484599"/>
            <a:ext cx="106080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/>
              <a:t>Modułem opiekuje się </a:t>
            </a:r>
            <a:r>
              <a:rPr lang="pl-PL" sz="2400" b="1" u="sng" dirty="0">
                <a:hlinkClick r:id="rId4"/>
              </a:rPr>
              <a:t>Katedra Ekonometrii i Statystyki</a:t>
            </a:r>
            <a:r>
              <a:rPr lang="pl-PL" sz="2400" b="1" u="sng" dirty="0"/>
              <a:t>, która dodatkowo oferuje studentom:</a:t>
            </a: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/>
              <a:t>możliwość aktywnego uczestnictwa w działalności kół naukowych: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Sekcja Studencka Koła Uczelnianego Polskiego Towarzystwa Ekonomicznego </a:t>
            </a:r>
            <a:r>
              <a:rPr lang="pl-PL" sz="2400" dirty="0"/>
              <a:t>oraz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Naukowe Metod Ilościowych</a:t>
            </a:r>
            <a:r>
              <a:rPr lang="pl-PL" sz="2400" dirty="0"/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możliwość uczestniczenia </a:t>
            </a:r>
            <a:r>
              <a:rPr lang="pl-PL" sz="2400" dirty="0"/>
              <a:t>w badaniach naukowych realizowanych w Katedrze oraz publikowania artykułów w czasopismach naukowych.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DA56B3B-6A90-4BA4-A1F4-9002DDB9AEB0}"/>
              </a:ext>
            </a:extLst>
          </p:cNvPr>
          <p:cNvSpPr txBox="1"/>
          <p:nvPr/>
        </p:nvSpPr>
        <p:spPr>
          <a:xfrm>
            <a:off x="791953" y="4995660"/>
            <a:ext cx="10608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7030A0"/>
                </a:solidFill>
              </a:rPr>
              <a:t>WYBIERZ PIERWSZY MODUŁ – nie bez przyczyny to pierwszy moduł do wyboru!</a:t>
            </a:r>
          </a:p>
          <a:p>
            <a:pPr algn="r"/>
            <a:r>
              <a:rPr lang="pl-PL" sz="2400" b="1" dirty="0">
                <a:solidFill>
                  <a:srgbClr val="00B050"/>
                </a:solidFill>
              </a:rPr>
              <a:t>ZAPRASZAMY!</a:t>
            </a:r>
          </a:p>
        </p:txBody>
      </p:sp>
    </p:spTree>
    <p:extLst>
      <p:ext uri="{BB962C8B-B14F-4D97-AF65-F5344CB8AC3E}">
        <p14:creationId xmlns:p14="http://schemas.microsoft.com/office/powerpoint/2010/main" val="172245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7E1231-65A1-4400-84E1-87DE28A78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56590"/>
            <a:ext cx="10515600" cy="17203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W razie pytań zapraszam do kontaktu: dominik.sliwicki@umk.pl , dominik.sliwicki@o365.umk.pl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D4796F76-513D-47AB-A6A1-DB3430C0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233509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chemeClr val="bg1"/>
                </a:solidFill>
              </a:rPr>
              <a:t>WYBIERZ </a:t>
            </a:r>
            <a:br>
              <a:rPr lang="pl-PL" sz="4000" b="1" dirty="0">
                <a:solidFill>
                  <a:schemeClr val="bg1"/>
                </a:solidFill>
              </a:rPr>
            </a:b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rgbClr val="FFFF00"/>
                </a:solidFill>
              </a:rPr>
              <a:t>Pierwszy moduł!</a:t>
            </a:r>
            <a:br>
              <a:rPr lang="pl-PL" b="1" dirty="0">
                <a:solidFill>
                  <a:srgbClr val="FFFF00"/>
                </a:solidFill>
              </a:rPr>
            </a:b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ZAPRASZAMY!</a:t>
            </a:r>
            <a:br>
              <a:rPr lang="pl-PL" sz="4000" b="1" dirty="0">
                <a:solidFill>
                  <a:schemeClr val="bg1"/>
                </a:solidFill>
              </a:rPr>
            </a:br>
            <a:br>
              <a:rPr lang="pl-PL" sz="4000" b="1" dirty="0">
                <a:solidFill>
                  <a:schemeClr val="bg1"/>
                </a:solidFill>
              </a:rPr>
            </a:br>
            <a:br>
              <a:rPr lang="pl-PL" dirty="0">
                <a:solidFill>
                  <a:srgbClr val="7030A0"/>
                </a:solidFill>
              </a:rPr>
            </a:br>
            <a:endParaRPr lang="pl-PL" dirty="0"/>
          </a:p>
        </p:txBody>
      </p:sp>
      <p:pic>
        <p:nvPicPr>
          <p:cNvPr id="5" name="Obraz 4" descr="logo W NEiZ UMK rgb.jpg">
            <a:extLst>
              <a:ext uri="{FF2B5EF4-FFF2-40B4-BE49-F238E27FC236}">
                <a16:creationId xmlns:a16="http://schemas.microsoft.com/office/drawing/2014/main" id="{7E5C6A72-2C8C-4C9C-BCB7-FAA8EE0483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5171" y="365125"/>
            <a:ext cx="3178630" cy="145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382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457</Words>
  <Application>Microsoft Office PowerPoint</Application>
  <PresentationFormat>Panoramiczny</PresentationFormat>
  <Paragraphs>72</Paragraphs>
  <Slides>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WYBIERZ   Pierwszy moduł!  ZAPRASZAMY!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 Lewandowski</dc:creator>
  <cp:lastModifiedBy>Łukasz Topolewski (lukasz.topolewski)</cp:lastModifiedBy>
  <cp:revision>41</cp:revision>
  <dcterms:created xsi:type="dcterms:W3CDTF">2017-11-22T21:04:23Z</dcterms:created>
  <dcterms:modified xsi:type="dcterms:W3CDTF">2024-05-14T10:55:28Z</dcterms:modified>
</cp:coreProperties>
</file>