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7" r:id="rId6"/>
    <p:sldId id="270" r:id="rId7"/>
    <p:sldId id="271" r:id="rId8"/>
    <p:sldId id="269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3A98"/>
    <a:srgbClr val="90057D"/>
    <a:srgbClr val="97C72C"/>
    <a:srgbClr val="E5011A"/>
    <a:srgbClr val="F26D1A"/>
    <a:srgbClr val="139DEC"/>
    <a:srgbClr val="149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17"/>
  </p:normalViewPr>
  <p:slideViewPr>
    <p:cSldViewPr snapToGrid="0" snapToObjects="1">
      <p:cViewPr varScale="1">
        <p:scale>
          <a:sx n="107" d="100"/>
          <a:sy n="107" d="100"/>
        </p:scale>
        <p:origin x="754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wydzial ekon PL 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58" y="224714"/>
            <a:ext cx="2956560" cy="1347216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5138" y="3565834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90057D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/>
              <a:t>Kliknij aby dodać podtytuł prezentacji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483100" y="0"/>
            <a:ext cx="4660900" cy="45085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 userDrawn="1"/>
        </p:nvSpPr>
        <p:spPr>
          <a:xfrm>
            <a:off x="558811" y="4488976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E4387F1C-31B5-E049-8F12-9FAEC8677B35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t>14.05.2024</a:t>
            </a:fld>
            <a:endParaRPr lang="en-US" sz="1800" dirty="0" err="1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2470406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Kliknij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aby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dodać</a:t>
            </a:r>
            <a:b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tytuł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prezentacji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1" y="1102852"/>
            <a:ext cx="8860829" cy="13302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3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5014901" y="3225056"/>
            <a:ext cx="3518915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2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3225056"/>
            <a:ext cx="3566071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1060451" y="2525818"/>
            <a:ext cx="7473366" cy="5993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  <a:endParaRPr lang="en-US" dirty="0"/>
          </a:p>
        </p:txBody>
      </p:sp>
      <p:pic>
        <p:nvPicPr>
          <p:cNvPr id="29" name="Picture 28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5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  <p:sp>
        <p:nvSpPr>
          <p:cNvPr id="60" name="Freeform 59"/>
          <p:cNvSpPr/>
          <p:nvPr userDrawn="1"/>
        </p:nvSpPr>
        <p:spPr>
          <a:xfrm>
            <a:off x="1" y="371148"/>
            <a:ext cx="2140407" cy="4772352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5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61" name="TextBox 1"/>
          <p:cNvSpPr txBox="1"/>
          <p:nvPr userDrawn="1"/>
        </p:nvSpPr>
        <p:spPr>
          <a:xfrm>
            <a:off x="550852" y="1227077"/>
            <a:ext cx="1046460" cy="41806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2000" dirty="0" err="1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Spis</a:t>
            </a:r>
            <a:r>
              <a:rPr lang="en-US" altLang="zh-C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err="1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treści</a:t>
            </a:r>
            <a:endParaRPr lang="en-US" altLang="zh-CN" sz="2000" dirty="0">
              <a:solidFill>
                <a:schemeClr val="bg1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62" name="TextBox 6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FFFFFF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FFFFFF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2649494" y="2587580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4.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649494" y="3018319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5.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649494" y="3446440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6.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6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649494" y="3881084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7.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7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649494" y="4311429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8.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8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649494" y="2157236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3.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8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2649494" y="1730921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2.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82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2649494" y="1298565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1.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5451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Numer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2808207"/>
            <a:ext cx="7448030" cy="20128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70" y="1881108"/>
            <a:ext cx="7048498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23" hasCustomPrompt="1"/>
          </p:nvPr>
        </p:nvSpPr>
        <p:spPr>
          <a:xfrm>
            <a:off x="1086370" y="865108"/>
            <a:ext cx="1316567" cy="101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7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pl-PL" dirty="0"/>
              <a:t>1.</a:t>
            </a:r>
            <a:endParaRPr lang="en-US" dirty="0"/>
          </a:p>
        </p:txBody>
      </p:sp>
      <p:pic>
        <p:nvPicPr>
          <p:cNvPr id="28" name="Picture 27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5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2142058"/>
            <a:ext cx="7448030" cy="2679001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</a:p>
          <a:p>
            <a:pPr lvl="0"/>
            <a:endParaRPr lang="pl-PL" dirty="0"/>
          </a:p>
          <a:p>
            <a:pPr lvl="0"/>
            <a:endParaRPr lang="en-US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25" hasCustomPrompt="1"/>
          </p:nvPr>
        </p:nvSpPr>
        <p:spPr>
          <a:xfrm>
            <a:off x="1086370" y="1206491"/>
            <a:ext cx="6432030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  <p:pic>
        <p:nvPicPr>
          <p:cNvPr id="27" name="Picture 26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27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4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1341963"/>
            <a:ext cx="7448030" cy="3479096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</a:p>
          <a:p>
            <a:pPr lvl="0"/>
            <a:endParaRPr lang="pl-PL" dirty="0"/>
          </a:p>
          <a:p>
            <a:pPr lvl="0"/>
            <a:endParaRPr lang="en-US" dirty="0"/>
          </a:p>
        </p:txBody>
      </p:sp>
      <p:pic>
        <p:nvPicPr>
          <p:cNvPr id="27" name="Picture 26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3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1086370" y="2433062"/>
            <a:ext cx="3530455" cy="2387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1102853"/>
            <a:ext cx="7515434" cy="1173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5014901" y="2433062"/>
            <a:ext cx="3530455" cy="23879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pic>
        <p:nvPicPr>
          <p:cNvPr id="28" name="Picture 27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09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 Obra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5014901" y="1133081"/>
            <a:ext cx="4129099" cy="36879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70" y="1651000"/>
            <a:ext cx="3530455" cy="317005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pic>
        <p:nvPicPr>
          <p:cNvPr id="27" name="Picture 26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37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Duże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1085748" y="1102853"/>
            <a:ext cx="8056800" cy="3711600"/>
          </a:xfrm>
          <a:custGeom>
            <a:avLst/>
            <a:gdLst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0 w 8585200"/>
              <a:gd name="connsiteY4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4660899 w 8585200"/>
              <a:gd name="connsiteY3" fmla="*/ 4708259 h 4714607"/>
              <a:gd name="connsiteX4" fmla="*/ 0 w 8585200"/>
              <a:gd name="connsiteY4" fmla="*/ 4714607 h 4714607"/>
              <a:gd name="connsiteX5" fmla="*/ 0 w 8585200"/>
              <a:gd name="connsiteY5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1512 w 8585200"/>
              <a:gd name="connsiteY6" fmla="*/ 3868448 h 4714607"/>
              <a:gd name="connsiteX7" fmla="*/ 0 w 8585200"/>
              <a:gd name="connsiteY7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0 w 8585200"/>
              <a:gd name="connsiteY4" fmla="*/ 4714607 h 4714607"/>
              <a:gd name="connsiteX5" fmla="*/ 1512 w 8585200"/>
              <a:gd name="connsiteY5" fmla="*/ 3868448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1512 w 8585200"/>
              <a:gd name="connsiteY4" fmla="*/ 3868448 h 4714607"/>
              <a:gd name="connsiteX5" fmla="*/ 0 w 8585200"/>
              <a:gd name="connsiteY5" fmla="*/ 0 h 4714607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0 w 8585200"/>
              <a:gd name="connsiteY4" fmla="*/ 4714607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74185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507409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5200" h="4715095">
                <a:moveTo>
                  <a:pt x="0" y="0"/>
                </a:moveTo>
                <a:lnTo>
                  <a:pt x="8585200" y="0"/>
                </a:lnTo>
                <a:lnTo>
                  <a:pt x="8585200" y="4714607"/>
                </a:lnTo>
                <a:lnTo>
                  <a:pt x="4023316" y="4715095"/>
                </a:lnTo>
                <a:cubicBezTo>
                  <a:pt x="4020737" y="4432717"/>
                  <a:pt x="4024383" y="4150338"/>
                  <a:pt x="4021804" y="3867960"/>
                </a:cubicBezTo>
                <a:lnTo>
                  <a:pt x="1512" y="38684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7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1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1085748" y="4288182"/>
            <a:ext cx="3651688" cy="54333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podpis</a:t>
            </a:r>
            <a:endParaRPr lang="en-US" dirty="0"/>
          </a:p>
        </p:txBody>
      </p:sp>
      <p:pic>
        <p:nvPicPr>
          <p:cNvPr id="26" name="Picture 25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73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Kilka zdję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2" y="1107329"/>
            <a:ext cx="514632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283171" y="3075220"/>
            <a:ext cx="3464786" cy="13302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7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4485439"/>
            <a:ext cx="2854326" cy="33617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podpis</a:t>
            </a:r>
            <a:endParaRPr lang="en-US" dirty="0"/>
          </a:p>
        </p:txBody>
      </p:sp>
      <p:sp>
        <p:nvSpPr>
          <p:cNvPr id="29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4009696" y="3075219"/>
            <a:ext cx="513578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26" name="Picture Placeholder 10"/>
          <p:cNvSpPr>
            <a:spLocks noGrp="1"/>
          </p:cNvSpPr>
          <p:nvPr>
            <p:ph type="pic" sz="quarter" idx="28" hasCustomPrompt="1"/>
          </p:nvPr>
        </p:nvSpPr>
        <p:spPr>
          <a:xfrm>
            <a:off x="5679215" y="1107330"/>
            <a:ext cx="3464785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pic>
        <p:nvPicPr>
          <p:cNvPr id="28" name="Picture 27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91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517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t.grodzicki@umk.pl" TargetMode="External"/><Relationship Id="rId2" Type="http://schemas.openxmlformats.org/officeDocument/2006/relationships/hyperlink" Target="mailto:aranka@umk.pl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l-PL" dirty="0"/>
              <a:t>Moduł czwarty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Kierunek: Ekonomia</a:t>
            </a:r>
            <a:br>
              <a:rPr lang="pl-PL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890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Kierunek: Ekonomia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pl-PL" dirty="0"/>
              <a:t>Moduł czwarty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l-PL" dirty="0"/>
              <a:t>4.      Kariera po ukończeniu studiów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649494" y="3125743"/>
            <a:ext cx="5910306" cy="421877"/>
          </a:xfrm>
        </p:spPr>
        <p:txBody>
          <a:bodyPr/>
          <a:lstStyle/>
          <a:p>
            <a:r>
              <a:rPr lang="pl-PL" dirty="0"/>
              <a:t>5.      Osiągnięcia katedry odpowiedzialnej za prowadzenie modułu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pl-PL" dirty="0"/>
              <a:t>3.      Co wyróżnia moduł czwarty?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2649494" y="1619073"/>
            <a:ext cx="5910306" cy="421877"/>
          </a:xfrm>
        </p:spPr>
        <p:txBody>
          <a:bodyPr/>
          <a:lstStyle/>
          <a:p>
            <a:r>
              <a:rPr lang="pl-PL" dirty="0"/>
              <a:t>2.      Zarys programu (przedmioty)</a:t>
            </a:r>
          </a:p>
          <a:p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3"/>
          </p:nvPr>
        </p:nvSpPr>
        <p:spPr>
          <a:xfrm>
            <a:off x="2649494" y="1099855"/>
            <a:ext cx="5910306" cy="421877"/>
          </a:xfrm>
        </p:spPr>
        <p:txBody>
          <a:bodyPr/>
          <a:lstStyle/>
          <a:p>
            <a:r>
              <a:rPr lang="pl-PL" dirty="0"/>
              <a:t>1.      Dlaczego warto studiować moduł czwarty?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834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Kierunek: Ekonomia</a:t>
            </a:r>
            <a:endParaRPr lang="en-US" dirty="0"/>
          </a:p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pl-PL" dirty="0"/>
              <a:t>Moduł czwarty</a:t>
            </a:r>
            <a:endParaRPr lang="en-US" dirty="0"/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>
          <a:xfrm>
            <a:off x="657225" y="1062400"/>
            <a:ext cx="8351043" cy="3906659"/>
          </a:xfrm>
        </p:spPr>
        <p:txBody>
          <a:bodyPr/>
          <a:lstStyle/>
          <a:p>
            <a:pPr algn="just">
              <a:spcAft>
                <a:spcPts val="750"/>
              </a:spcAft>
            </a:pPr>
            <a:r>
              <a:rPr lang="pl-PL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Program studiów łączący teorię z praktyką – zastosowanie wiedzy w praktyce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750"/>
              </a:spcAft>
            </a:pPr>
            <a:r>
              <a:rPr lang="pl-PL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Proponowany nowy moduł powstał w oparciu o duże zapotrzebowanie praktyków na rynku pracy w związku z funduszami unijnymi oraz sektora publicznego jakie skierowane są na potrzeby lokalnej społeczność i lokalnych MŚP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750"/>
              </a:spcAft>
            </a:pPr>
            <a:r>
              <a:rPr lang="pl-PL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Proponujemy </a:t>
            </a:r>
            <a:r>
              <a:rPr lang="pl-PL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nowatorskie metody kształcenia </a:t>
            </a:r>
            <a:r>
              <a:rPr lang="pl-PL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– studenci wykonują pracę zaliczeniowe na podstawie rzeczywistych dostępnych programów, w tym np. przygotowywanie wniosku aplikacyjnego o fundusze unijne w ramach tzw. Regionalnego Programu Operacyjnego.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750"/>
              </a:spcAft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Omawiamy a</a:t>
            </a:r>
            <a:r>
              <a:rPr lang="pl-PL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ktualnie poruszane zagadnienia na świecie w zakresie, m.in.: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750"/>
              </a:spcAft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koncepcja inteligentnych miast, tzw. </a:t>
            </a:r>
            <a:r>
              <a:rPr lang="pl-PL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smart </a:t>
            </a:r>
            <a:r>
              <a:rPr lang="pl-PL" sz="16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cities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  <a:endParaRPr lang="en-GB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750"/>
              </a:spcAft>
              <a:buFont typeface="Wingdings" panose="05000000000000000000" pitchFamily="2" charset="2"/>
              <a:buChar char="ü"/>
            </a:pPr>
            <a:r>
              <a:rPr lang="pl-PL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innowacyjna gospodarka,</a:t>
            </a:r>
            <a:endParaRPr lang="en-GB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750"/>
              </a:spcAft>
              <a:buFont typeface="Wingdings" panose="05000000000000000000" pitchFamily="2" charset="2"/>
              <a:buChar char="ü"/>
            </a:pPr>
            <a:r>
              <a:rPr lang="pl-PL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odpowiedzialność i partycypacja społeczna.</a:t>
            </a:r>
            <a:endParaRPr lang="en-GB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/>
          </p:nvPr>
        </p:nvSpPr>
        <p:spPr>
          <a:xfrm>
            <a:off x="393427" y="609153"/>
            <a:ext cx="7048498" cy="453247"/>
          </a:xfrm>
        </p:spPr>
        <p:txBody>
          <a:bodyPr/>
          <a:lstStyle/>
          <a:p>
            <a:r>
              <a:rPr lang="pl-PL" sz="1600" dirty="0"/>
              <a:t>1.      Dlaczego warto studiować moduł czwarty?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430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Kierunek: Ekonomia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pl-PL" dirty="0"/>
              <a:t>Moduł czwarty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522014" y="1163369"/>
            <a:ext cx="3778112" cy="3479096"/>
          </a:xfrm>
        </p:spPr>
        <p:txBody>
          <a:bodyPr/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Finanse samorządu terytorialnego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Partycypacja i komunikacja społeczna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Podstawy marketingu terytorialnego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Gospodarka regionalna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Inteligentne miasta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Fundusze UE w miastach i regionach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51F031F1-28F4-4122-B60C-0012FC0F365B}"/>
              </a:ext>
            </a:extLst>
          </p:cNvPr>
          <p:cNvSpPr txBox="1">
            <a:spLocks/>
          </p:cNvSpPr>
          <p:nvPr/>
        </p:nvSpPr>
        <p:spPr>
          <a:xfrm>
            <a:off x="4300126" y="1139877"/>
            <a:ext cx="4843873" cy="3479096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Wingdings" charset="2"/>
              <a:buNone/>
              <a:defRPr sz="1400" kern="1200">
                <a:solidFill>
                  <a:srgbClr val="053A9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Ekonomika miasta i regionu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Polityka innowacyjna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Makroekonomia: studia przypadków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Internacjonalizacja przedsiębiorstw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Polityka rozwoju obszarów wiejskich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Ustrój prawny i organizacja samorządu terytorialnego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600" b="1" dirty="0" err="1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Odpowiedzialność</a:t>
            </a:r>
            <a:r>
              <a:rPr lang="en-GB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 err="1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społeczna</a:t>
            </a:r>
            <a:r>
              <a:rPr lang="en-GB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 err="1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jednostek</a:t>
            </a:r>
            <a:r>
              <a:rPr lang="en-GB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 err="1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publicznych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B3F7163-4CD0-446F-98DA-E0E050C09579}"/>
              </a:ext>
            </a:extLst>
          </p:cNvPr>
          <p:cNvSpPr txBox="1">
            <a:spLocks/>
          </p:cNvSpPr>
          <p:nvPr/>
        </p:nvSpPr>
        <p:spPr>
          <a:xfrm>
            <a:off x="522014" y="771766"/>
            <a:ext cx="7048498" cy="9271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600" b="1" dirty="0"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2. Realizowane przedmioty modułowe:</a:t>
            </a:r>
            <a:endParaRPr lang="en-US" sz="1600" b="1" dirty="0">
              <a:latin typeface="+mj-lt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928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Kierunek: Ekonomia</a:t>
            </a:r>
            <a:endParaRPr lang="en-US" dirty="0"/>
          </a:p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pl-PL" dirty="0"/>
              <a:t>Moduł czwarty</a:t>
            </a:r>
            <a:endParaRPr lang="en-US" dirty="0"/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>
          <a:xfrm>
            <a:off x="742949" y="1271588"/>
            <a:ext cx="8259537" cy="3871912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moduł odpowiada na wyzwania współczesności zgodnie</a:t>
            </a:r>
            <a:b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z popularnym powiedzeniem:</a:t>
            </a:r>
          </a:p>
          <a:p>
            <a:pPr algn="ctr"/>
            <a:r>
              <a:rPr lang="pl-PL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„Myśl globalnie, działaj lokalnie”</a:t>
            </a:r>
            <a:r>
              <a:rPr lang="pl-PL" sz="24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B050"/>
                </a:solidFill>
                <a:latin typeface="Calibri" panose="020F0502020204030204" pitchFamily="34" charset="0"/>
              </a:rPr>
              <a:t>MOŻLIWOŚCI ZATRUDNIENIA: </a:t>
            </a:r>
            <a:r>
              <a:rPr lang="pl-PL" sz="2000" b="1" dirty="0">
                <a:latin typeface="Calibri" panose="020F0502020204030204" pitchFamily="34" charset="0"/>
              </a:rPr>
              <a:t>absolwenci zyskują szerokie możliwości zatrudnienia, także bardzo stabilnego (administracja publiczna); </a:t>
            </a:r>
            <a:endParaRPr lang="en-US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B050"/>
                </a:solidFill>
                <a:latin typeface="Calibri" panose="020F0502020204030204" pitchFamily="34" charset="0"/>
              </a:rPr>
              <a:t>WYZWANIA W PRACY:</a:t>
            </a:r>
            <a:r>
              <a:rPr lang="pl-PL" sz="2000" b="1" dirty="0">
                <a:latin typeface="Calibri" panose="020F0502020204030204" pitchFamily="34" charset="0"/>
              </a:rPr>
              <a:t> współcześnie władze i podmioty działające na poziomie regionalnym i lokalnym realizują szeroki zakres spraw publicznych, także przy użyciu nowoczesnych technologii i metod zarządczych;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B050"/>
                </a:solidFill>
                <a:latin typeface="Calibri" panose="020F0502020204030204" pitchFamily="34" charset="0"/>
              </a:rPr>
              <a:t>ODPOWIEDZIALNA PRACA: </a:t>
            </a:r>
            <a:r>
              <a:rPr lang="pl-PL" sz="2000" b="1" dirty="0">
                <a:latin typeface="Calibri" panose="020F0502020204030204" pitchFamily="34" charset="0"/>
              </a:rPr>
              <a:t>znaczna część środków UE jest dystrybuowana na poziomie regionalnym.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/>
          </p:nvPr>
        </p:nvSpPr>
        <p:spPr>
          <a:xfrm>
            <a:off x="522014" y="771766"/>
            <a:ext cx="7087100" cy="290634"/>
          </a:xfrm>
        </p:spPr>
        <p:txBody>
          <a:bodyPr/>
          <a:lstStyle/>
          <a:p>
            <a:r>
              <a:rPr lang="pl-PL" sz="1600" dirty="0"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3.      Co wyróżnia moduł czwarty?</a:t>
            </a:r>
            <a:endParaRPr lang="en-US" sz="1600" dirty="0">
              <a:latin typeface="+mj-lt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979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Kierunek: Ekonomia</a:t>
            </a:r>
            <a:endParaRPr lang="en-US" dirty="0"/>
          </a:p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pl-PL" dirty="0"/>
              <a:t>Moduł czwarty</a:t>
            </a:r>
            <a:endParaRPr lang="en-US" dirty="0"/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>
          <a:xfrm>
            <a:off x="522014" y="1007269"/>
            <a:ext cx="8447815" cy="4023098"/>
          </a:xfrm>
        </p:spPr>
        <p:txBody>
          <a:bodyPr/>
          <a:lstStyle/>
          <a:p>
            <a:r>
              <a:rPr lang="pl-PL" dirty="0"/>
              <a:t>Perspektywy zatrudnienia: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administracja publiczna rządowa i samorządowa (urzędy miast, urzędy gminy, starostwa powiatowe, urzędy marszałkowskie, urzędy wojewódzkie, urzędy pracy, Ministerstwo Rozwoju, Ministerstwo Środowiska itp.);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instytucje Unii Europejskiej (m.in., w Komisji Europejskiej, Parlamencie Europejskim);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instytucje zagraniczne (np.: ONZ, Bank Światowy, międzynarodowe firmy consultingowe, itp.);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przedsiębiorstwa użyteczności publicznej (spółki miejskie: transport, wodociągi, kanalizacja, odpady);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szkolnictwo (szkoły podstawowe, średnie, wyższe);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służba zdrowia (szpitale, przychodnie, lecznice); </a:t>
            </a:r>
          </a:p>
          <a:p>
            <a:r>
              <a:rPr lang="pl-PL" dirty="0"/>
              <a:t>A także: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placówki kulturalno-oświatowe;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organizacje pozarządowe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przedsiębiorstwa państwowe;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przedsiębiorstwa prywatne;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instytucje konsultingowo-doradcze, zajmujące się pozyskiwaniem funduszy Unii Europejskiej;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instytucje odpowiadające za międzynarodową współpracę gospodarczą;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/>
          </p:nvPr>
        </p:nvSpPr>
        <p:spPr>
          <a:xfrm>
            <a:off x="460168" y="664029"/>
            <a:ext cx="7048498" cy="379858"/>
          </a:xfrm>
        </p:spPr>
        <p:txBody>
          <a:bodyPr/>
          <a:lstStyle/>
          <a:p>
            <a:r>
              <a:rPr lang="pl-PL" sz="1600" dirty="0"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4.      Kariera po ukończeniu studiów:</a:t>
            </a:r>
          </a:p>
          <a:p>
            <a:endParaRPr lang="pl-PL" sz="1600" dirty="0">
              <a:latin typeface="+mj-lt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245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Kierunek: Ekonomia</a:t>
            </a:r>
            <a:endParaRPr lang="en-US" dirty="0"/>
          </a:p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pl-PL" dirty="0"/>
              <a:t>Moduł czwarty</a:t>
            </a:r>
            <a:endParaRPr lang="en-US" dirty="0"/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>
          <a:xfrm>
            <a:off x="742949" y="1271589"/>
            <a:ext cx="8026977" cy="354947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Organizowanie i współorganizowanie konferencji naukowych, m.in.:</a:t>
            </a:r>
          </a:p>
          <a:p>
            <a:pPr marL="1028700" lvl="1" algn="just">
              <a:buFont typeface="Wingdings" panose="05000000000000000000" pitchFamily="2" charset="2"/>
              <a:buChar char="ü"/>
            </a:pPr>
            <a:r>
              <a:rPr lang="pl-PL" sz="1400" dirty="0"/>
              <a:t>IX Konferencja z cyklu Współczesne Problemy Ekonomiczne „Trzydzieści lat transformacji” 16.09.2020 r. Katowice (konferencja online)</a:t>
            </a:r>
          </a:p>
          <a:p>
            <a:pPr marL="1028700" lvl="1" algn="just">
              <a:buFont typeface="Wingdings" panose="05000000000000000000" pitchFamily="2" charset="2"/>
              <a:buChar char="ü"/>
            </a:pPr>
            <a:r>
              <a:rPr lang="pl-PL" sz="1400" dirty="0"/>
              <a:t>VIII Międzynarodowa Konferencja Naukowa Współczesne Problemy Ekonomiczne, pt. ,,Polityka społeczno-gospodarcza w dobie globalizacji – teoria i praktyka’’, 22.05.2019 r. </a:t>
            </a:r>
            <a:r>
              <a:rPr lang="pl-PL" sz="1400" dirty="0" err="1"/>
              <a:t>WNEiZ</a:t>
            </a:r>
            <a:r>
              <a:rPr lang="pl-PL" sz="1400" dirty="0"/>
              <a:t>, UMK, Toruń. Uczestniczyło w niej ponad pięćdziesiąt osób z polskich ośrodków naukowych oraz naukowcy z Litwy, Ukrainy, Białorusi, Maroka. Grono autorów referatów i posterów uzupełnili także przedstawiciele instytucji naukowych z Iraku, Włoch, Turcji, Niemiec i Węgier.</a:t>
            </a:r>
            <a:endParaRPr lang="pl-PL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Nagrody za publikacje naukowe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Realizowanie grantów naukowych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Prowadzenie projektów naukowych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Udział w konsultacjach strategii rozwoju województwa Kuj-Pom oraz w programach rewitalizacji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Udział w licznych konferencjach naukowych (w tym zdobywane nagrody „Best Paper </a:t>
            </a:r>
            <a:r>
              <a:rPr lang="pl-PL" dirty="0" err="1"/>
              <a:t>Awards</a:t>
            </a:r>
            <a:r>
              <a:rPr lang="pl-PL" dirty="0"/>
              <a:t>”), w stażach naukowych i wyjazdach naukowo-badawczych do zagranicznych ośrodków naukowych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l-PL" dirty="0"/>
          </a:p>
          <a:p>
            <a:pPr marL="1028700" lvl="1" algn="just">
              <a:buFont typeface="Wingdings" panose="05000000000000000000" pitchFamily="2" charset="2"/>
              <a:buChar char="ü"/>
            </a:pPr>
            <a:endParaRPr lang="pl-PL" sz="120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/>
          </p:nvPr>
        </p:nvSpPr>
        <p:spPr>
          <a:xfrm>
            <a:off x="522014" y="771766"/>
            <a:ext cx="7048498" cy="357379"/>
          </a:xfrm>
        </p:spPr>
        <p:txBody>
          <a:bodyPr/>
          <a:lstStyle/>
          <a:p>
            <a:r>
              <a:rPr lang="pl-PL" sz="1600" dirty="0"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5.      Osiągnięcia Katedry Polityki Ekonomicznej i Studiów Regionalnych:</a:t>
            </a:r>
            <a:endParaRPr lang="en-US" sz="16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76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Kierunek: Ekonomia</a:t>
            </a:r>
            <a:endParaRPr lang="en-US" dirty="0"/>
          </a:p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pl-PL" dirty="0"/>
              <a:t>Moduł czwarty</a:t>
            </a:r>
            <a:endParaRPr lang="en-US" dirty="0"/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>
          <a:xfrm>
            <a:off x="709095" y="2112168"/>
            <a:ext cx="8108334" cy="2242167"/>
          </a:xfrm>
        </p:spPr>
        <p:txBody>
          <a:bodyPr/>
          <a:lstStyle/>
          <a:p>
            <a:pPr lvl="1" indent="0">
              <a:buNone/>
            </a:pPr>
            <a:r>
              <a:rPr lang="pl-PL" sz="2400" b="1" i="0" dirty="0">
                <a:solidFill>
                  <a:srgbClr val="0050AA"/>
                </a:solidFill>
                <a:effectLst/>
                <a:latin typeface="+mj-lt"/>
                <a:cs typeface="Times New Roman" panose="02020603050405020304" pitchFamily="18" charset="0"/>
              </a:rPr>
              <a:t>Katedra Polityki Ekonomicznej i Studiów Regionalnych</a:t>
            </a:r>
          </a:p>
          <a:p>
            <a:pPr lvl="1" indent="0">
              <a:buNone/>
            </a:pPr>
            <a:endParaRPr lang="pl-PL" sz="1600" b="1" i="0" dirty="0">
              <a:solidFill>
                <a:srgbClr val="0050AA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lvl="1" indent="0">
              <a:buNone/>
            </a:pPr>
            <a:r>
              <a:rPr lang="pl-PL" sz="1600" b="1" i="0" dirty="0">
                <a:solidFill>
                  <a:srgbClr val="0050AA"/>
                </a:solidFill>
                <a:effectLst/>
                <a:latin typeface="+mj-lt"/>
                <a:cs typeface="Times New Roman" panose="02020603050405020304" pitchFamily="18" charset="0"/>
              </a:rPr>
              <a:t>Kontakt:</a:t>
            </a:r>
            <a:endParaRPr lang="pl-PL" sz="1600" b="1" dirty="0">
              <a:solidFill>
                <a:srgbClr val="0050AA"/>
              </a:solidFill>
              <a:latin typeface="+mj-lt"/>
              <a:cs typeface="Times New Roman" panose="02020603050405020304" pitchFamily="18" charset="0"/>
            </a:endParaRPr>
          </a:p>
          <a:p>
            <a:pPr lvl="1" indent="0">
              <a:buNone/>
            </a:pPr>
            <a:r>
              <a:rPr lang="pl-PL" sz="1600" b="0" i="0" dirty="0">
                <a:solidFill>
                  <a:srgbClr val="0050AA"/>
                </a:solidFill>
                <a:effectLst/>
                <a:latin typeface="+mj-lt"/>
              </a:rPr>
              <a:t>dr </a:t>
            </a:r>
            <a:r>
              <a:rPr lang="pl-PL" sz="1600" b="0" i="0" dirty="0" err="1">
                <a:solidFill>
                  <a:srgbClr val="0050AA"/>
                </a:solidFill>
                <a:effectLst/>
                <a:latin typeface="+mj-lt"/>
              </a:rPr>
              <a:t>Aranka</a:t>
            </a:r>
            <a:r>
              <a:rPr lang="pl-PL" sz="1600" b="0" i="0" dirty="0">
                <a:solidFill>
                  <a:srgbClr val="0050AA"/>
                </a:solidFill>
                <a:effectLst/>
                <a:latin typeface="+mj-lt"/>
              </a:rPr>
              <a:t> Ignasiak-Szulc</a:t>
            </a:r>
            <a:br>
              <a:rPr lang="pl-PL" sz="1600" dirty="0">
                <a:latin typeface="+mj-lt"/>
              </a:rPr>
            </a:br>
            <a:r>
              <a:rPr lang="pl-PL" sz="1600" b="0" i="0" dirty="0">
                <a:solidFill>
                  <a:srgbClr val="0050AA"/>
                </a:solidFill>
                <a:effectLst/>
                <a:latin typeface="+mj-lt"/>
              </a:rPr>
              <a:t>e-mail: </a:t>
            </a:r>
            <a:r>
              <a:rPr lang="pl-PL" sz="1600" b="0" i="0" u="none" strike="noStrike" dirty="0">
                <a:solidFill>
                  <a:srgbClr val="A92895"/>
                </a:solidFill>
                <a:effectLst/>
                <a:latin typeface="+mj-lt"/>
                <a:hlinkClick r:id="rId2"/>
              </a:rPr>
              <a:t>aranka@umk.pl</a:t>
            </a:r>
            <a:r>
              <a:rPr lang="pl-PL" sz="1600" b="0" i="0" u="none" strike="noStrike" dirty="0">
                <a:solidFill>
                  <a:srgbClr val="A92895"/>
                </a:solidFill>
                <a:effectLst/>
                <a:latin typeface="+mj-lt"/>
              </a:rPr>
              <a:t> </a:t>
            </a:r>
            <a:endParaRPr lang="pl-PL" sz="1600" dirty="0">
              <a:solidFill>
                <a:srgbClr val="A92895"/>
              </a:solidFill>
              <a:latin typeface="+mj-lt"/>
            </a:endParaRPr>
          </a:p>
          <a:p>
            <a:pPr lvl="1" indent="0">
              <a:buNone/>
            </a:pPr>
            <a:r>
              <a:rPr lang="pl-PL" sz="1600" b="0" i="0" dirty="0">
                <a:solidFill>
                  <a:srgbClr val="0050AA"/>
                </a:solidFill>
                <a:effectLst/>
                <a:latin typeface="+mj-lt"/>
              </a:rPr>
              <a:t>mgr Tomasz Grodzicki</a:t>
            </a:r>
            <a:br>
              <a:rPr lang="pl-PL" sz="1600" dirty="0">
                <a:latin typeface="+mj-lt"/>
              </a:rPr>
            </a:br>
            <a:r>
              <a:rPr lang="pl-PL" sz="1600" b="0" i="0" dirty="0">
                <a:solidFill>
                  <a:srgbClr val="0050AA"/>
                </a:solidFill>
                <a:effectLst/>
                <a:latin typeface="+mj-lt"/>
              </a:rPr>
              <a:t>e-mail: </a:t>
            </a:r>
            <a:r>
              <a:rPr lang="pl-PL" sz="1600" b="0" i="0" u="none" strike="noStrike" dirty="0">
                <a:solidFill>
                  <a:srgbClr val="A92895"/>
                </a:solidFill>
                <a:effectLst/>
                <a:latin typeface="+mj-lt"/>
                <a:hlinkClick r:id="rId3"/>
              </a:rPr>
              <a:t>t.grodzicki@umk.pl</a:t>
            </a:r>
            <a:endParaRPr lang="pl-PL" sz="1600" b="0" i="0" u="none" strike="noStrike" dirty="0">
              <a:solidFill>
                <a:srgbClr val="A92895"/>
              </a:solidFill>
              <a:effectLst/>
              <a:latin typeface="+mj-lt"/>
            </a:endParaRPr>
          </a:p>
          <a:p>
            <a:pPr lvl="1" indent="0">
              <a:buNone/>
            </a:pPr>
            <a:endParaRPr lang="pl-PL" sz="1000" b="0" i="0" u="none" strike="noStrike" dirty="0">
              <a:solidFill>
                <a:srgbClr val="A92895"/>
              </a:solidFill>
              <a:effectLst/>
              <a:latin typeface="Lato-Regular"/>
            </a:endParaRPr>
          </a:p>
          <a:p>
            <a:pPr lvl="1" indent="0">
              <a:buNone/>
            </a:pPr>
            <a:endParaRPr lang="pl-PL" sz="1000" dirty="0">
              <a:solidFill>
                <a:srgbClr val="A92895"/>
              </a:solidFill>
              <a:latin typeface="Lato-Regular"/>
              <a:cs typeface="Times New Roman" panose="02020603050405020304" pitchFamily="18" charset="0"/>
            </a:endParaRPr>
          </a:p>
          <a:p>
            <a:pPr lvl="1" indent="0">
              <a:buNone/>
            </a:pPr>
            <a:endParaRPr lang="pl-PL" sz="1200" b="1" i="0" dirty="0">
              <a:solidFill>
                <a:srgbClr val="0050A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>
              <a:buNone/>
            </a:pPr>
            <a:endParaRPr lang="pl-PL" sz="120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/>
          </p:nvPr>
        </p:nvSpPr>
        <p:spPr>
          <a:xfrm>
            <a:off x="1386408" y="1179560"/>
            <a:ext cx="7048498" cy="1107714"/>
          </a:xfrm>
        </p:spPr>
        <p:txBody>
          <a:bodyPr/>
          <a:lstStyle/>
          <a:p>
            <a:pPr algn="ctr"/>
            <a:r>
              <a:rPr lang="pl-PL" sz="2500" dirty="0"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ZAPRASZAMY NA MODUŁ CZWARTY</a:t>
            </a:r>
            <a:endParaRPr lang="en-US" sz="25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340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9438</TotalTime>
  <Words>658</Words>
  <Application>Microsoft Office PowerPoint</Application>
  <PresentationFormat>Pokaz na ekranie (16:9)</PresentationFormat>
  <Paragraphs>81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7" baseType="lpstr">
      <vt:lpstr>宋体</vt:lpstr>
      <vt:lpstr>Arial</vt:lpstr>
      <vt:lpstr>Calibri</vt:lpstr>
      <vt:lpstr>Lato-Regular</vt:lpstr>
      <vt:lpstr>Rtime</vt:lpstr>
      <vt:lpstr>Tahoma</vt:lpstr>
      <vt:lpstr>Times New Roman</vt:lpstr>
      <vt:lpstr>Wingdings</vt:lpstr>
      <vt:lpstr>Office Theme</vt:lpstr>
      <vt:lpstr>Kierunek: Ekonomia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Slidetorial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Slidetorial</dc:creator>
  <cp:lastModifiedBy>Łukasz Topolewski (lukasz.topolewski)</cp:lastModifiedBy>
  <cp:revision>66</cp:revision>
  <dcterms:created xsi:type="dcterms:W3CDTF">2016-12-06T12:50:57Z</dcterms:created>
  <dcterms:modified xsi:type="dcterms:W3CDTF">2024-05-14T11:16:09Z</dcterms:modified>
</cp:coreProperties>
</file>