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7" r:id="rId6"/>
    <p:sldId id="270" r:id="rId7"/>
    <p:sldId id="271" r:id="rId8"/>
    <p:sldId id="269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A98"/>
    <a:srgbClr val="90057D"/>
    <a:srgbClr val="97C72C"/>
    <a:srgbClr val="E5011A"/>
    <a:srgbClr val="F26D1A"/>
    <a:srgbClr val="139DEC"/>
    <a:srgbClr val="149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7"/>
  </p:normalViewPr>
  <p:slideViewPr>
    <p:cSldViewPr snapToGrid="0" snapToObjects="1">
      <p:cViewPr varScale="1">
        <p:scale>
          <a:sx n="209" d="100"/>
          <a:sy n="209" d="100"/>
        </p:scale>
        <p:origin x="414" y="17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wydzial ekon PL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58" y="224714"/>
            <a:ext cx="2956560" cy="1347216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0057D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2021-05-27</a:t>
            </a:fld>
            <a:endParaRPr lang="en-US" sz="1800" dirty="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b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29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5014901" y="3225056"/>
            <a:ext cx="3518915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1" y="2525818"/>
            <a:ext cx="7473366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  <a:endParaRPr lang="en-US" dirty="0"/>
          </a:p>
        </p:txBody>
      </p:sp>
      <p:pic>
        <p:nvPicPr>
          <p:cNvPr id="29" name="Picture 28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4.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5.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6.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7.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8.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3.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2.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1.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048498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/>
              <a:t>1.</a:t>
            </a:r>
            <a:endParaRPr lang="en-US" dirty="0"/>
          </a:p>
        </p:txBody>
      </p:sp>
      <p:pic>
        <p:nvPicPr>
          <p:cNvPr id="28" name="Picture 2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pic>
        <p:nvPicPr>
          <p:cNvPr id="27" name="Picture 26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479096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pic>
        <p:nvPicPr>
          <p:cNvPr id="27" name="Picture 26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pic>
        <p:nvPicPr>
          <p:cNvPr id="28" name="Picture 2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651000"/>
            <a:ext cx="3530455" cy="31700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pic>
        <p:nvPicPr>
          <p:cNvPr id="27" name="Picture 26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pic>
        <p:nvPicPr>
          <p:cNvPr id="26" name="Picture 25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2" y="1107329"/>
            <a:ext cx="514632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pic>
        <p:nvPicPr>
          <p:cNvPr id="28" name="Picture 2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.grodzicki@umk.pl" TargetMode="External"/><Relationship Id="rId2" Type="http://schemas.openxmlformats.org/officeDocument/2006/relationships/hyperlink" Target="mailto:aranka@umk.p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br>
              <a:rPr lang="pl-PL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l-PL" dirty="0"/>
              <a:t>4.      Kariera po ukończeniu studiów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649494" y="3125743"/>
            <a:ext cx="5910306" cy="421877"/>
          </a:xfrm>
        </p:spPr>
        <p:txBody>
          <a:bodyPr/>
          <a:lstStyle/>
          <a:p>
            <a:r>
              <a:rPr lang="pl-PL" dirty="0"/>
              <a:t>5.      Osiągnięcia katedry odpowiedzialnej za prowadzenie modułu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pl-PL" dirty="0"/>
              <a:t>3.      Co wyróżnia moduł czwarty?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2649494" y="1619073"/>
            <a:ext cx="5910306" cy="421877"/>
          </a:xfrm>
        </p:spPr>
        <p:txBody>
          <a:bodyPr/>
          <a:lstStyle/>
          <a:p>
            <a:r>
              <a:rPr lang="pl-PL" dirty="0"/>
              <a:t>2.      Zarys programu (przedmioty)</a:t>
            </a:r>
          </a:p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3"/>
          </p:nvPr>
        </p:nvSpPr>
        <p:spPr>
          <a:xfrm>
            <a:off x="2649494" y="1099855"/>
            <a:ext cx="5910306" cy="421877"/>
          </a:xfrm>
        </p:spPr>
        <p:txBody>
          <a:bodyPr/>
          <a:lstStyle/>
          <a:p>
            <a:r>
              <a:rPr lang="pl-PL" dirty="0"/>
              <a:t>1.      Dlaczego warto studiować moduł czwarty?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657225" y="1062400"/>
            <a:ext cx="8351043" cy="3906659"/>
          </a:xfrm>
        </p:spPr>
        <p:txBody>
          <a:bodyPr/>
          <a:lstStyle/>
          <a:p>
            <a:pPr algn="just">
              <a:spcAft>
                <a:spcPts val="750"/>
              </a:spcAft>
            </a:pP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Program studiów łączący teorię z praktyką – zastosowanie wiedzy w praktyce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75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Proponowany nowy moduł powstał w oparciu o duże zapotrzebowanie praktyków na rynku pracy w związku z funduszami unijnymi oraz sektora publicznego jakie skierowane są na potrzeby lokalnej społeczność i lokalnych MŚP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750"/>
              </a:spcAft>
            </a:pP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Proponujemy </a:t>
            </a: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nowatorskie metody kształcenia </a:t>
            </a: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 studenci wykonują pracę zaliczeniowe na podstawie rzeczywistych dostępnych programów, w tym np. przygotowywanie wniosku aplikacyjnego o fundusze unijne w ramach tzw. Regionalnego Programu Operacyjnego.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750"/>
              </a:spcAft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Omawiamy a</a:t>
            </a: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ktualnie poruszane zagadnienia na świecie w zakresie, m.in.: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koncepcja inteligentnych miast, tzw. </a:t>
            </a: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smart </a:t>
            </a:r>
            <a:r>
              <a:rPr lang="pl-PL" sz="16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cities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endParaRPr lang="en-GB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Font typeface="Wingdings" panose="05000000000000000000" pitchFamily="2" charset="2"/>
              <a:buChar char="ü"/>
            </a:pP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innowacyjna gospodarka,</a:t>
            </a:r>
            <a:endParaRPr lang="en-GB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Font typeface="Wingdings" panose="05000000000000000000" pitchFamily="2" charset="2"/>
              <a:buChar char="ü"/>
            </a:pPr>
            <a:r>
              <a:rPr lang="pl-PL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odpowiedzialność i partycypacja społeczna.</a:t>
            </a:r>
            <a:endParaRPr lang="en-GB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393427" y="609153"/>
            <a:ext cx="7048498" cy="453247"/>
          </a:xfrm>
        </p:spPr>
        <p:txBody>
          <a:bodyPr/>
          <a:lstStyle/>
          <a:p>
            <a:r>
              <a:rPr lang="pl-PL" sz="1600" dirty="0"/>
              <a:t>1.      Dlaczego warto studiować moduł czwarty?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522014" y="1163369"/>
            <a:ext cx="3778112" cy="3479096"/>
          </a:xfrm>
        </p:spPr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Finanse samorządu terytorialnego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Partycypacja i komunikacja społeczna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Przedmioty dodane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Podstawy marketingu terytorialnego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Gospodarka regionalna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Inteligentne miasta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Fundusze UE w miastach i regionach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51F031F1-28F4-4122-B60C-0012FC0F365B}"/>
              </a:ext>
            </a:extLst>
          </p:cNvPr>
          <p:cNvSpPr txBox="1">
            <a:spLocks/>
          </p:cNvSpPr>
          <p:nvPr/>
        </p:nvSpPr>
        <p:spPr>
          <a:xfrm>
            <a:off x="4300126" y="1139877"/>
            <a:ext cx="4843873" cy="347909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400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Ekonomika miasta i regionu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Polityka innowacyjna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Makroekonomia: studia przypadków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Internacjonalizacja przedsiębiorstw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Polityka rozwoju obszarów wiejskich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Ustrój prawny i organizacja samorządu terytorialnego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b="1" dirty="0" err="1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Odpowiedzialność</a:t>
            </a:r>
            <a:r>
              <a:rPr lang="en-GB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społeczna</a:t>
            </a:r>
            <a:r>
              <a:rPr lang="en-GB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jednostek</a:t>
            </a:r>
            <a:r>
              <a:rPr lang="en-GB" sz="1600" b="1" dirty="0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>
                <a:effectLst/>
                <a:latin typeface="Rtime"/>
                <a:ea typeface="Calibri" panose="020F0502020204030204" pitchFamily="34" charset="0"/>
                <a:cs typeface="Arial" panose="020B0604020202020204" pitchFamily="34" charset="0"/>
              </a:rPr>
              <a:t>publicznych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B3F7163-4CD0-446F-98DA-E0E050C09579}"/>
              </a:ext>
            </a:extLst>
          </p:cNvPr>
          <p:cNvSpPr txBox="1">
            <a:spLocks/>
          </p:cNvSpPr>
          <p:nvPr/>
        </p:nvSpPr>
        <p:spPr>
          <a:xfrm>
            <a:off x="522014" y="771766"/>
            <a:ext cx="7048498" cy="9271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600" b="1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2. Realizowane przedmioty modułowe:</a:t>
            </a:r>
            <a:endParaRPr lang="en-US" sz="1600" b="1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742949" y="1271588"/>
            <a:ext cx="8259537" cy="3871912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moduł odpowiada na wyzwania współczesności zgodnie</a:t>
            </a:r>
            <a:b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z popularnym powiedzeniem:</a:t>
            </a:r>
          </a:p>
          <a:p>
            <a:pPr algn="ctr"/>
            <a:r>
              <a:rPr lang="pl-PL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„Myśl globalnie, działaj lokalnie”</a:t>
            </a:r>
            <a:r>
              <a:rPr lang="pl-PL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B050"/>
                </a:solidFill>
                <a:latin typeface="Calibri" panose="020F0502020204030204" pitchFamily="34" charset="0"/>
              </a:rPr>
              <a:t>MOŻLIWOŚCI ZATRUDNIENIA: </a:t>
            </a:r>
            <a:r>
              <a:rPr lang="pl-PL" sz="2000" b="1" dirty="0">
                <a:latin typeface="Calibri" panose="020F0502020204030204" pitchFamily="34" charset="0"/>
              </a:rPr>
              <a:t>absolwenci zyskują szerokie możliwości zatrudnienia, także bardzo stabilnego (administracja publiczna); </a:t>
            </a:r>
            <a:endParaRPr lang="en-US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B050"/>
                </a:solidFill>
                <a:latin typeface="Calibri" panose="020F0502020204030204" pitchFamily="34" charset="0"/>
              </a:rPr>
              <a:t>WYZWANIA W PRACY:</a:t>
            </a:r>
            <a:r>
              <a:rPr lang="pl-PL" sz="2000" b="1" dirty="0">
                <a:latin typeface="Calibri" panose="020F0502020204030204" pitchFamily="34" charset="0"/>
              </a:rPr>
              <a:t> współcześnie władze i podmioty działające na poziomie regionalnym i lokalnym realizują szeroki zakres spraw publicznych, także przy użyciu nowoczesnych technologii i metod zarządczych;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B050"/>
                </a:solidFill>
                <a:latin typeface="Calibri" panose="020F0502020204030204" pitchFamily="34" charset="0"/>
              </a:rPr>
              <a:t>ODPOWIEDZIALNA PRACA: </a:t>
            </a:r>
            <a:r>
              <a:rPr lang="pl-PL" sz="2000" b="1" dirty="0">
                <a:latin typeface="Calibri" panose="020F0502020204030204" pitchFamily="34" charset="0"/>
              </a:rPr>
              <a:t>znaczna część środków UE jest dystrybuowana na poziomie regionalnym.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522014" y="771766"/>
            <a:ext cx="7087100" cy="290634"/>
          </a:xfrm>
        </p:spPr>
        <p:txBody>
          <a:bodyPr/>
          <a:lstStyle/>
          <a:p>
            <a:r>
              <a:rPr lang="pl-PL" sz="16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3.      Co wyróżnia moduł czwarty?</a:t>
            </a:r>
            <a:endParaRPr lang="en-US" sz="1600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7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522014" y="1007269"/>
            <a:ext cx="8447815" cy="4023098"/>
          </a:xfrm>
        </p:spPr>
        <p:txBody>
          <a:bodyPr/>
          <a:lstStyle/>
          <a:p>
            <a:r>
              <a:rPr lang="pl-PL" dirty="0"/>
              <a:t>Perspektywy zatrudnienia: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administracja publiczna rządowa i samorządowa (urzędy miast, urzędy gminy, starostwa powiatowe, urzędy marszałkowskie, urzędy wojewódzkie, urzędy pracy, Ministerstwo Rozwoju, Ministerstwo Środowiska itp.);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instytucje Unii Europejskiej (m.in., w Komisji Europejskiej, Parlamencie Europejskim);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instytucje zagraniczne (np.: ONZ, Bank Światowy, międzynarodowe firmy consultingowe, itp.);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przedsiębiorstwa użyteczności publicznej (spółki miejskie: transport, wodociągi, kanalizacja, odpady);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szkolnictwo (szkoły podstawowe, średnie, wyższe);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służba zdrowia (szpitale, przychodnie, lecznice); </a:t>
            </a:r>
          </a:p>
          <a:p>
            <a:r>
              <a:rPr lang="pl-PL" dirty="0"/>
              <a:t>A także: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placówki kulturalno-oświatowe;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organizacje pozarządowe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przedsiębiorstwa państwowe;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przedsiębiorstwa prywatne;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instytucje konsultingowo-doradcze, zajmujące się pozyskiwaniem funduszy Unii Europejskiej;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instytucje odpowiadające za międzynarodową współpracę gospodarczą;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460168" y="664029"/>
            <a:ext cx="7048498" cy="379858"/>
          </a:xfrm>
        </p:spPr>
        <p:txBody>
          <a:bodyPr/>
          <a:lstStyle/>
          <a:p>
            <a:r>
              <a:rPr lang="pl-PL" sz="16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4.      Kariera po ukończeniu studiów:</a:t>
            </a:r>
          </a:p>
          <a:p>
            <a:endParaRPr lang="pl-PL" sz="1600" dirty="0">
              <a:latin typeface="+mj-lt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24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742949" y="1271589"/>
            <a:ext cx="8026977" cy="354947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Organizowanie i współorganizowanie konferencji naukowych, m.in.:</a:t>
            </a:r>
          </a:p>
          <a:p>
            <a:pPr marL="1028700" lvl="1" algn="just">
              <a:buFont typeface="Wingdings" panose="05000000000000000000" pitchFamily="2" charset="2"/>
              <a:buChar char="ü"/>
            </a:pPr>
            <a:r>
              <a:rPr lang="pl-PL" sz="1400" dirty="0"/>
              <a:t>IX Konferencja z cyklu Współczesne Problemy Ekonomiczne „Trzydzieści lat transformacji” 16.09.2020 r. Katowice (konferencja online)</a:t>
            </a:r>
          </a:p>
          <a:p>
            <a:pPr marL="1028700" lvl="1" algn="just">
              <a:buFont typeface="Wingdings" panose="05000000000000000000" pitchFamily="2" charset="2"/>
              <a:buChar char="ü"/>
            </a:pPr>
            <a:r>
              <a:rPr lang="pl-PL" sz="1400" dirty="0"/>
              <a:t>VIII Międzynarodowa Konferencja Naukowa Współczesne Problemy Ekonomiczne, pt. ,,Polityka społeczno-gospodarcza w dobie globalizacji – teoria i praktyka’’, 22.05.2019 r. </a:t>
            </a:r>
            <a:r>
              <a:rPr lang="pl-PL" sz="1400" dirty="0" err="1"/>
              <a:t>WNEiZ</a:t>
            </a:r>
            <a:r>
              <a:rPr lang="pl-PL" sz="1400" dirty="0"/>
              <a:t>, UMK, Toruń. Uczestniczyło w niej ponad pięćdziesiąt osób z polskich ośrodków naukowych oraz naukowcy z Litwy, Ukrainy, Białorusi, Maroka. Grono autorów referatów i posterów uzupełnili także przedstawiciele instytucji naukowych z Iraku, Włoch, Turcji, Niemiec i Węgier.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Nagrody za publikacje naukowe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Realizowanie grantów naukowych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Prowadzenie projektów naukowych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Udział w konsultacjach strategii rozwoju województwa Kuj-Pom oraz w programach rewitalizacji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Udział w licznych konferencjach naukowych (w tym zdobywane nagrody „Best Paper </a:t>
            </a:r>
            <a:r>
              <a:rPr lang="pl-PL" dirty="0" err="1"/>
              <a:t>Awards</a:t>
            </a:r>
            <a:r>
              <a:rPr lang="pl-PL" dirty="0"/>
              <a:t>”), w stażach naukowych i wyjazdach naukowo-badawczych do zagranicznych ośrodków naukowych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/>
          </a:p>
          <a:p>
            <a:pPr marL="1028700" lvl="1" algn="just">
              <a:buFont typeface="Wingdings" panose="05000000000000000000" pitchFamily="2" charset="2"/>
              <a:buChar char="ü"/>
            </a:pPr>
            <a:endParaRPr lang="pl-PL" sz="12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522014" y="771766"/>
            <a:ext cx="7048498" cy="357379"/>
          </a:xfrm>
        </p:spPr>
        <p:txBody>
          <a:bodyPr/>
          <a:lstStyle/>
          <a:p>
            <a:r>
              <a:rPr lang="pl-PL" sz="16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5.      Osiągnięcia Katedry Polityki Ekonomicznej i Studiów Regionalnych:</a:t>
            </a:r>
            <a:endParaRPr lang="en-US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Kierunek: Ekonomia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l-PL" dirty="0"/>
              <a:t>Moduł czwarty</a:t>
            </a:r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709095" y="2112168"/>
            <a:ext cx="8108334" cy="2242167"/>
          </a:xfrm>
        </p:spPr>
        <p:txBody>
          <a:bodyPr/>
          <a:lstStyle/>
          <a:p>
            <a:pPr lvl="1" indent="0">
              <a:buNone/>
            </a:pPr>
            <a:r>
              <a:rPr lang="pl-PL" sz="2400" b="1" i="0" dirty="0">
                <a:solidFill>
                  <a:srgbClr val="0050AA"/>
                </a:solidFill>
                <a:effectLst/>
                <a:latin typeface="+mj-lt"/>
                <a:cs typeface="Times New Roman" panose="02020603050405020304" pitchFamily="18" charset="0"/>
              </a:rPr>
              <a:t>Katedra Polityki Ekonomicznej i Studiów Regionalnych</a:t>
            </a:r>
          </a:p>
          <a:p>
            <a:pPr lvl="1" indent="0">
              <a:buNone/>
            </a:pPr>
            <a:endParaRPr lang="pl-PL" sz="1600" b="1" i="0" dirty="0">
              <a:solidFill>
                <a:srgbClr val="0050AA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lvl="1" indent="0">
              <a:buNone/>
            </a:pPr>
            <a:r>
              <a:rPr lang="pl-PL" sz="1600" b="1" i="0" dirty="0">
                <a:solidFill>
                  <a:srgbClr val="0050AA"/>
                </a:solidFill>
                <a:effectLst/>
                <a:latin typeface="+mj-lt"/>
                <a:cs typeface="Times New Roman" panose="02020603050405020304" pitchFamily="18" charset="0"/>
              </a:rPr>
              <a:t>Kontakt:</a:t>
            </a:r>
            <a:endParaRPr lang="pl-PL" sz="1600" b="1" dirty="0">
              <a:solidFill>
                <a:srgbClr val="0050AA"/>
              </a:solidFill>
              <a:latin typeface="+mj-lt"/>
              <a:cs typeface="Times New Roman" panose="02020603050405020304" pitchFamily="18" charset="0"/>
            </a:endParaRPr>
          </a:p>
          <a:p>
            <a:pPr lvl="1" indent="0">
              <a:buNone/>
            </a:pP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dr </a:t>
            </a:r>
            <a:r>
              <a:rPr lang="pl-PL" sz="1600" b="0" i="0" dirty="0" err="1">
                <a:solidFill>
                  <a:srgbClr val="0050AA"/>
                </a:solidFill>
                <a:effectLst/>
                <a:latin typeface="+mj-lt"/>
              </a:rPr>
              <a:t>Aranka</a:t>
            </a: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 Ignasiak-Szulc</a:t>
            </a:r>
            <a:br>
              <a:rPr lang="pl-PL" sz="1600" dirty="0">
                <a:latin typeface="+mj-lt"/>
              </a:rPr>
            </a:b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e-mail: </a:t>
            </a:r>
            <a:r>
              <a:rPr lang="pl-PL" sz="1600" b="0" i="0" u="none" strike="noStrike" dirty="0">
                <a:solidFill>
                  <a:srgbClr val="A92895"/>
                </a:solidFill>
                <a:effectLst/>
                <a:latin typeface="+mj-lt"/>
                <a:hlinkClick r:id="rId2"/>
              </a:rPr>
              <a:t>aranka@umk.pl</a:t>
            </a:r>
            <a:r>
              <a:rPr lang="pl-PL" sz="1600" b="0" i="0" u="none" strike="noStrike" dirty="0">
                <a:solidFill>
                  <a:srgbClr val="A92895"/>
                </a:solidFill>
                <a:effectLst/>
                <a:latin typeface="+mj-lt"/>
              </a:rPr>
              <a:t> </a:t>
            </a:r>
            <a:endParaRPr lang="pl-PL" sz="1600" dirty="0">
              <a:solidFill>
                <a:srgbClr val="A92895"/>
              </a:solidFill>
              <a:latin typeface="+mj-lt"/>
            </a:endParaRPr>
          </a:p>
          <a:p>
            <a:pPr lvl="1" indent="0">
              <a:buNone/>
            </a:pP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mgr Tomasz Grodzicki</a:t>
            </a:r>
            <a:br>
              <a:rPr lang="pl-PL" sz="1600" dirty="0">
                <a:latin typeface="+mj-lt"/>
              </a:rPr>
            </a:br>
            <a:r>
              <a:rPr lang="pl-PL" sz="1600" b="0" i="0" dirty="0">
                <a:solidFill>
                  <a:srgbClr val="0050AA"/>
                </a:solidFill>
                <a:effectLst/>
                <a:latin typeface="+mj-lt"/>
              </a:rPr>
              <a:t>e-mail: </a:t>
            </a:r>
            <a:r>
              <a:rPr lang="pl-PL" sz="1600" b="0" i="0" u="none" strike="noStrike" dirty="0">
                <a:solidFill>
                  <a:srgbClr val="A92895"/>
                </a:solidFill>
                <a:effectLst/>
                <a:latin typeface="+mj-lt"/>
                <a:hlinkClick r:id="rId3"/>
              </a:rPr>
              <a:t>t.grodzicki@umk.pl</a:t>
            </a:r>
            <a:endParaRPr lang="pl-PL" sz="1600" b="0" i="0" u="none" strike="noStrike" dirty="0">
              <a:solidFill>
                <a:srgbClr val="A92895"/>
              </a:solidFill>
              <a:effectLst/>
              <a:latin typeface="+mj-lt"/>
            </a:endParaRPr>
          </a:p>
          <a:p>
            <a:pPr lvl="1" indent="0">
              <a:buNone/>
            </a:pPr>
            <a:endParaRPr lang="pl-PL" sz="1000" b="0" i="0" u="none" strike="noStrike" dirty="0">
              <a:solidFill>
                <a:srgbClr val="A92895"/>
              </a:solidFill>
              <a:effectLst/>
              <a:latin typeface="Lato-Regular"/>
            </a:endParaRPr>
          </a:p>
          <a:p>
            <a:pPr lvl="1" indent="0">
              <a:buNone/>
            </a:pPr>
            <a:endParaRPr lang="pl-PL" sz="1000" dirty="0">
              <a:solidFill>
                <a:srgbClr val="A92895"/>
              </a:solidFill>
              <a:latin typeface="Lato-Regular"/>
              <a:cs typeface="Times New Roman" panose="02020603050405020304" pitchFamily="18" charset="0"/>
            </a:endParaRPr>
          </a:p>
          <a:p>
            <a:pPr lvl="1" indent="0">
              <a:buNone/>
            </a:pPr>
            <a:endParaRPr lang="pl-PL" sz="1200" b="1" i="0" dirty="0">
              <a:solidFill>
                <a:srgbClr val="0050A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buNone/>
            </a:pPr>
            <a:endParaRPr lang="pl-PL" sz="12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1386408" y="1179560"/>
            <a:ext cx="7048498" cy="1107714"/>
          </a:xfrm>
        </p:spPr>
        <p:txBody>
          <a:bodyPr/>
          <a:lstStyle/>
          <a:p>
            <a:pPr algn="ctr"/>
            <a:r>
              <a:rPr lang="pl-PL" sz="2500" dirty="0"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ZAPRASZAMY NA MODUŁ CZWARTY</a:t>
            </a:r>
            <a:endParaRPr lang="en-US" sz="25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40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9431</TotalTime>
  <Words>658</Words>
  <Application>Microsoft Office PowerPoint</Application>
  <PresentationFormat>Pokaz na ekranie (16:9)</PresentationFormat>
  <Paragraphs>82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Calibri</vt:lpstr>
      <vt:lpstr>Lato-Regular</vt:lpstr>
      <vt:lpstr>Rtime</vt:lpstr>
      <vt:lpstr>Times New Roman</vt:lpstr>
      <vt:lpstr>Wingdings</vt:lpstr>
      <vt:lpstr>Office Theme</vt:lpstr>
      <vt:lpstr>Kierunek: Ekonomia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Michał Moszyński (moszyn)</cp:lastModifiedBy>
  <cp:revision>65</cp:revision>
  <dcterms:created xsi:type="dcterms:W3CDTF">2016-12-06T12:50:57Z</dcterms:created>
  <dcterms:modified xsi:type="dcterms:W3CDTF">2021-05-27T11:18:46Z</dcterms:modified>
</cp:coreProperties>
</file>