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70" r:id="rId2"/>
    <p:sldId id="281" r:id="rId3"/>
    <p:sldId id="280" r:id="rId4"/>
    <p:sldId id="285" r:id="rId5"/>
    <p:sldId id="286" r:id="rId6"/>
    <p:sldId id="287" r:id="rId7"/>
    <p:sldId id="290" r:id="rId8"/>
    <p:sldId id="288" r:id="rId9"/>
    <p:sldId id="289" r:id="rId10"/>
    <p:sldId id="282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0057D"/>
    <a:srgbClr val="083991"/>
    <a:srgbClr val="053A9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456" autoAdjust="0"/>
    <p:restoredTop sz="94704" autoAdjust="0"/>
  </p:normalViewPr>
  <p:slideViewPr>
    <p:cSldViewPr snapToGrid="0" snapToObjects="1">
      <p:cViewPr>
        <p:scale>
          <a:sx n="80" d="100"/>
          <a:sy n="80" d="100"/>
        </p:scale>
        <p:origin x="-11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E8FFEE-CF1D-43C2-BA2B-2A677DDCB232}" type="datetimeFigureOut">
              <a:rPr lang="pl-PL" smtClean="0"/>
              <a:pPr/>
              <a:t>2018-03-14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9C999E-CC32-4508-99F8-BD266FAAFF0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3351799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altLang="pl-PL" dirty="0" smtClean="0">
              <a:latin typeface="Arial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9A739A-8D56-4414-83CD-8A22426451D4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ydzial ekon PL 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2533" y="304800"/>
            <a:ext cx="2956560" cy="134721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0"/>
            <a:ext cx="5486400" cy="59817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5673" y="3867803"/>
            <a:ext cx="4755440" cy="1149336"/>
          </a:xfrm>
          <a:prstGeom prst="rect">
            <a:avLst/>
          </a:prstGeom>
        </p:spPr>
        <p:txBody>
          <a:bodyPr vert="horz"/>
          <a:lstStyle>
            <a:lvl1pPr algn="l">
              <a:defRPr sz="3200" b="1" i="0" strike="noStrike">
                <a:solidFill>
                  <a:srgbClr val="053A98"/>
                </a:solidFill>
              </a:defRPr>
            </a:lvl1pPr>
          </a:lstStyle>
          <a:p>
            <a:pPr>
              <a:lnSpc>
                <a:spcPts val="4000"/>
              </a:lnSpc>
              <a:tabLst/>
            </a:pP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Kliknij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aby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dodać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/>
            </a:r>
            <a:b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</a:b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tytuł</a:t>
            </a:r>
            <a:r>
              <a:rPr lang="en-US" altLang="zh-CN" sz="3200" b="1" dirty="0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 </a:t>
            </a:r>
            <a:r>
              <a:rPr lang="en-US" altLang="zh-CN" sz="3200" b="1" dirty="0" err="1">
                <a:solidFill>
                  <a:srgbClr val="053A98"/>
                </a:solidFill>
                <a:latin typeface="Calibri" pitchFamily="18" charset="0"/>
                <a:cs typeface="Calibri" pitchFamily="18" charset="0"/>
              </a:rPr>
              <a:t>prezentacji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465138" y="5017139"/>
            <a:ext cx="4755974" cy="8869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>
                <a:solidFill>
                  <a:srgbClr val="90057D"/>
                </a:solidFill>
              </a:defRPr>
            </a:lvl1pPr>
            <a:lvl2pPr>
              <a:defRPr sz="2400">
                <a:solidFill>
                  <a:srgbClr val="053A98"/>
                </a:solidFill>
              </a:defRPr>
            </a:lvl2pPr>
            <a:lvl3pPr>
              <a:defRPr sz="2400">
                <a:solidFill>
                  <a:srgbClr val="053A98"/>
                </a:solidFill>
              </a:defRPr>
            </a:lvl3pPr>
            <a:lvl4pPr>
              <a:defRPr sz="2400">
                <a:solidFill>
                  <a:srgbClr val="053A98"/>
                </a:solidFill>
              </a:defRPr>
            </a:lvl4pPr>
            <a:lvl5pPr>
              <a:defRPr sz="2400">
                <a:solidFill>
                  <a:srgbClr val="053A98"/>
                </a:solidFill>
              </a:defRPr>
            </a:lvl5pPr>
          </a:lstStyle>
          <a:p>
            <a:pPr lvl="0"/>
            <a:r>
              <a:rPr lang="pl-PL" dirty="0"/>
              <a:t>Kliknij aby dodać podtytuł prezentacji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558809" y="5958253"/>
            <a:ext cx="1761057" cy="412934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E4387F1C-31B5-E049-8F12-9FAEC8677B35}" type="datetime1">
              <a:rPr lang="pl-PL" sz="1800" smtClean="0">
                <a:solidFill>
                  <a:schemeClr val="bg1">
                    <a:lumMod val="65000"/>
                  </a:schemeClr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2018-03-14</a:t>
            </a:fld>
            <a:endParaRPr lang="en-US" sz="1800" dirty="0" err="1">
              <a:solidFill>
                <a:schemeClr val="bg1">
                  <a:lumMod val="65000"/>
                </a:schemeClr>
              </a:solidFill>
              <a:latin typeface="Calibri" pitchFamily="18" charset="0"/>
              <a:cs typeface="Calibri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3066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4"/>
          <p:cNvSpPr>
            <a:spLocks noGrp="1"/>
          </p:cNvSpPr>
          <p:nvPr>
            <p:ph type="body" sz="quarter" idx="25" hasCustomPrompt="1"/>
          </p:nvPr>
        </p:nvSpPr>
        <p:spPr>
          <a:xfrm>
            <a:off x="4494785" y="4191000"/>
            <a:ext cx="3518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9143995" cy="17310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285" y="4191000"/>
            <a:ext cx="3645915" cy="19591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3" name="Text Placeholder 14"/>
          <p:cNvSpPr>
            <a:spLocks noGrp="1"/>
          </p:cNvSpPr>
          <p:nvPr>
            <p:ph type="body" sz="quarter" idx="24" hasCustomPrompt="1"/>
          </p:nvPr>
        </p:nvSpPr>
        <p:spPr>
          <a:xfrm>
            <a:off x="468987" y="3403600"/>
            <a:ext cx="7544713" cy="68579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  <a:endParaRPr lang="en-US" dirty="0"/>
          </a:p>
        </p:txBody>
      </p:sp>
      <p:pic>
        <p:nvPicPr>
          <p:cNvPr id="15" name="Picture 14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149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Spis tre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  <p:sp>
        <p:nvSpPr>
          <p:cNvPr id="3" name="Freeform 2"/>
          <p:cNvSpPr/>
          <p:nvPr userDrawn="1"/>
        </p:nvSpPr>
        <p:spPr>
          <a:xfrm>
            <a:off x="0" y="594052"/>
            <a:ext cx="2286000" cy="6263948"/>
          </a:xfrm>
          <a:custGeom>
            <a:avLst/>
            <a:gdLst>
              <a:gd name="connsiteX0" fmla="*/ 0 w 2286000"/>
              <a:gd name="connsiteY0" fmla="*/ 6858000 h 6858000"/>
              <a:gd name="connsiteX1" fmla="*/ 2286000 w 2286000"/>
              <a:gd name="connsiteY1" fmla="*/ 6858000 h 6858000"/>
              <a:gd name="connsiteX2" fmla="*/ 2286000 w 2286000"/>
              <a:gd name="connsiteY2" fmla="*/ 0 h 6858000"/>
              <a:gd name="connsiteX3" fmla="*/ 0 w 2286000"/>
              <a:gd name="connsiteY3" fmla="*/ 0 h 6858000"/>
              <a:gd name="connsiteX4" fmla="*/ 0 w 2286000"/>
              <a:gd name="connsiteY4" fmla="*/ 6858000 h 6858000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286000" h="6858000">
                <a:moveTo>
                  <a:pt x="0" y="6858000"/>
                </a:moveTo>
                <a:lnTo>
                  <a:pt x="2286000" y="6858000"/>
                </a:lnTo>
                <a:lnTo>
                  <a:pt x="2286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90057D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"/>
          <p:cNvSpPr txBox="1"/>
          <p:nvPr userDrawn="1"/>
        </p:nvSpPr>
        <p:spPr>
          <a:xfrm>
            <a:off x="550852" y="1540354"/>
            <a:ext cx="1046460" cy="505856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Spis</a:t>
            </a:r>
            <a:r>
              <a:rPr lang="en-US" altLang="zh-CN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err="1">
                <a:solidFill>
                  <a:schemeClr val="bg1"/>
                </a:solidFill>
                <a:latin typeface="Calibri" pitchFamily="18" charset="0"/>
                <a:cs typeface="Calibri" pitchFamily="18" charset="0"/>
              </a:rPr>
              <a:t>treści</a:t>
            </a:r>
            <a:endParaRPr lang="en-US" altLang="zh-CN" sz="2000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9" name="Text Placeholder 23"/>
          <p:cNvSpPr>
            <a:spLocks noGrp="1"/>
          </p:cNvSpPr>
          <p:nvPr>
            <p:ph type="body" sz="quarter" idx="12" hasCustomPrompt="1"/>
          </p:nvPr>
        </p:nvSpPr>
        <p:spPr>
          <a:xfrm>
            <a:off x="2775681" y="290085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4.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75681" y="333159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5.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1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2775681" y="3759718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6.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2775681" y="4194363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7.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3" name="Text Placeholder 23"/>
          <p:cNvSpPr>
            <a:spLocks noGrp="1"/>
          </p:cNvSpPr>
          <p:nvPr>
            <p:ph type="body" sz="quarter" idx="16" hasCustomPrompt="1"/>
          </p:nvPr>
        </p:nvSpPr>
        <p:spPr>
          <a:xfrm>
            <a:off x="2775681" y="4624707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8.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2775681" y="5055051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9.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5" name="Text Placeholder 23"/>
          <p:cNvSpPr>
            <a:spLocks noGrp="1"/>
          </p:cNvSpPr>
          <p:nvPr>
            <p:ph type="body" sz="quarter" idx="18" hasCustomPrompt="1"/>
          </p:nvPr>
        </p:nvSpPr>
        <p:spPr>
          <a:xfrm>
            <a:off x="2775681" y="5485845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10.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44" name="TextBox 43"/>
          <p:cNvSpPr txBox="1"/>
          <p:nvPr userDrawn="1"/>
        </p:nvSpPr>
        <p:spPr>
          <a:xfrm>
            <a:off x="544836" y="6077156"/>
            <a:ext cx="51561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FFFFFF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FFFFFF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2775681" y="247051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3.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1" name="Text Placeholder 23"/>
          <p:cNvSpPr>
            <a:spLocks noGrp="1"/>
          </p:cNvSpPr>
          <p:nvPr>
            <p:ph type="body" sz="quarter" idx="22" hasCustomPrompt="1"/>
          </p:nvPr>
        </p:nvSpPr>
        <p:spPr>
          <a:xfrm>
            <a:off x="2775681" y="2044199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2.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  <p:sp>
        <p:nvSpPr>
          <p:cNvPr id="22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2775681" y="1611844"/>
            <a:ext cx="5758718" cy="42187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en-US" dirty="0"/>
              <a:t>1. </a:t>
            </a:r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rozdział</a:t>
            </a: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xmlns="" val="33658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Numer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7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21" hasCustomPrompt="1"/>
          </p:nvPr>
        </p:nvSpPr>
        <p:spPr>
          <a:xfrm>
            <a:off x="469899" y="3263900"/>
            <a:ext cx="5867399" cy="2578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22" hasCustomPrompt="1"/>
          </p:nvPr>
        </p:nvSpPr>
        <p:spPr>
          <a:xfrm>
            <a:off x="469900" y="22733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193800"/>
            <a:ext cx="5867398" cy="10160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72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pl-PL" dirty="0"/>
              <a:t>1.</a:t>
            </a:r>
            <a:endParaRPr lang="en-US" dirty="0"/>
          </a:p>
        </p:txBody>
      </p:sp>
      <p:pic>
        <p:nvPicPr>
          <p:cNvPr id="11" name="Picture 10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8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24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2438400"/>
            <a:ext cx="7594601" cy="3429000"/>
          </a:xfrm>
          <a:prstGeom prst="rect">
            <a:avLst/>
          </a:prstGeom>
        </p:spPr>
        <p:txBody>
          <a:bodyPr vert="horz"/>
          <a:lstStyle>
            <a:lvl1pPr marL="285750" indent="-285750">
              <a:buFont typeface="Wingdings" charset="2"/>
              <a:buChar char=""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23" hasCustomPrompt="1"/>
          </p:nvPr>
        </p:nvSpPr>
        <p:spPr>
          <a:xfrm>
            <a:off x="469900" y="1460500"/>
            <a:ext cx="5867399" cy="92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="1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pic>
        <p:nvPicPr>
          <p:cNvPr id="9" name="Picture 8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455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22" hasCustomPrompt="1"/>
          </p:nvPr>
        </p:nvSpPr>
        <p:spPr>
          <a:xfrm>
            <a:off x="469899" y="1460500"/>
            <a:ext cx="7594601" cy="44069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Wingdings" charset="2"/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</a:p>
          <a:p>
            <a:pPr lvl="0"/>
            <a:endParaRPr lang="pl-PL" dirty="0"/>
          </a:p>
          <a:p>
            <a:pPr lvl="0"/>
            <a:endParaRPr lang="en-US" dirty="0"/>
          </a:p>
        </p:txBody>
      </p:sp>
      <p:pic>
        <p:nvPicPr>
          <p:cNvPr id="10" name="Picture 9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2003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ytuł Obraz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5" name="Freeform 4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8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1" hasCustomPrompt="1"/>
          </p:nvPr>
        </p:nvSpPr>
        <p:spPr>
          <a:xfrm>
            <a:off x="472866" y="1219201"/>
            <a:ext cx="7515434" cy="15875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4200" baseline="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tytuł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457845" y="2946403"/>
            <a:ext cx="3530455" cy="305127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23" hasCustomPrompt="1"/>
          </p:nvPr>
        </p:nvSpPr>
        <p:spPr>
          <a:xfrm>
            <a:off x="544836" y="2946403"/>
            <a:ext cx="3454076" cy="305127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pic>
        <p:nvPicPr>
          <p:cNvPr id="11" name="Picture 10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6336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Tekst 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4571491" y="1286142"/>
            <a:ext cx="4572509" cy="514296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8636" y="1651000"/>
            <a:ext cx="3530455" cy="438959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tekst</a:t>
            </a:r>
            <a:endParaRPr lang="en-US" dirty="0"/>
          </a:p>
        </p:txBody>
      </p:sp>
      <p:pic>
        <p:nvPicPr>
          <p:cNvPr id="10" name="Picture 9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104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Duże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552575" y="1286141"/>
            <a:ext cx="8585200" cy="4715095"/>
          </a:xfrm>
          <a:custGeom>
            <a:avLst/>
            <a:gdLst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0 w 8585200"/>
              <a:gd name="connsiteY4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4660899 w 8585200"/>
              <a:gd name="connsiteY3" fmla="*/ 4708259 h 4714607"/>
              <a:gd name="connsiteX4" fmla="*/ 0 w 8585200"/>
              <a:gd name="connsiteY4" fmla="*/ 4714607 h 4714607"/>
              <a:gd name="connsiteX5" fmla="*/ 0 w 8585200"/>
              <a:gd name="connsiteY5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4660899 w 8585200"/>
              <a:gd name="connsiteY4" fmla="*/ 4708259 h 4714607"/>
              <a:gd name="connsiteX5" fmla="*/ 0 w 8585200"/>
              <a:gd name="connsiteY5" fmla="*/ 4714607 h 4714607"/>
              <a:gd name="connsiteX6" fmla="*/ 1512 w 8585200"/>
              <a:gd name="connsiteY6" fmla="*/ 3868448 h 4714607"/>
              <a:gd name="connsiteX7" fmla="*/ 0 w 8585200"/>
              <a:gd name="connsiteY7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6476999 w 8585200"/>
              <a:gd name="connsiteY3" fmla="*/ 4708259 h 4714607"/>
              <a:gd name="connsiteX4" fmla="*/ 0 w 8585200"/>
              <a:gd name="connsiteY4" fmla="*/ 4714607 h 4714607"/>
              <a:gd name="connsiteX5" fmla="*/ 1512 w 8585200"/>
              <a:gd name="connsiteY5" fmla="*/ 3868448 h 4714607"/>
              <a:gd name="connsiteX6" fmla="*/ 0 w 8585200"/>
              <a:gd name="connsiteY6" fmla="*/ 0 h 4714607"/>
              <a:gd name="connsiteX0" fmla="*/ 0 w 8585200"/>
              <a:gd name="connsiteY0" fmla="*/ 0 h 4714607"/>
              <a:gd name="connsiteX1" fmla="*/ 8585200 w 8585200"/>
              <a:gd name="connsiteY1" fmla="*/ 0 h 4714607"/>
              <a:gd name="connsiteX2" fmla="*/ 8585200 w 8585200"/>
              <a:gd name="connsiteY2" fmla="*/ 4714607 h 4714607"/>
              <a:gd name="connsiteX3" fmla="*/ 0 w 8585200"/>
              <a:gd name="connsiteY3" fmla="*/ 4714607 h 4714607"/>
              <a:gd name="connsiteX4" fmla="*/ 1512 w 8585200"/>
              <a:gd name="connsiteY4" fmla="*/ 3868448 h 4714607"/>
              <a:gd name="connsiteX5" fmla="*/ 0 w 8585200"/>
              <a:gd name="connsiteY5" fmla="*/ 0 h 4714607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0 w 8585200"/>
              <a:gd name="connsiteY4" fmla="*/ 4714607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74185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507409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15578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34255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  <a:gd name="connsiteX0" fmla="*/ 0 w 8585200"/>
              <a:gd name="connsiteY0" fmla="*/ 0 h 4715095"/>
              <a:gd name="connsiteX1" fmla="*/ 8585200 w 8585200"/>
              <a:gd name="connsiteY1" fmla="*/ 0 h 4715095"/>
              <a:gd name="connsiteX2" fmla="*/ 8585200 w 8585200"/>
              <a:gd name="connsiteY2" fmla="*/ 4714607 h 4715095"/>
              <a:gd name="connsiteX3" fmla="*/ 4023316 w 8585200"/>
              <a:gd name="connsiteY3" fmla="*/ 4715095 h 4715095"/>
              <a:gd name="connsiteX4" fmla="*/ 4021804 w 8585200"/>
              <a:gd name="connsiteY4" fmla="*/ 3867960 h 4715095"/>
              <a:gd name="connsiteX5" fmla="*/ 1512 w 8585200"/>
              <a:gd name="connsiteY5" fmla="*/ 3868448 h 4715095"/>
              <a:gd name="connsiteX6" fmla="*/ 0 w 8585200"/>
              <a:gd name="connsiteY6" fmla="*/ 0 h 4715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85200" h="4715095">
                <a:moveTo>
                  <a:pt x="0" y="0"/>
                </a:moveTo>
                <a:lnTo>
                  <a:pt x="8585200" y="0"/>
                </a:lnTo>
                <a:lnTo>
                  <a:pt x="8585200" y="4714607"/>
                </a:lnTo>
                <a:lnTo>
                  <a:pt x="4023316" y="4715095"/>
                </a:lnTo>
                <a:cubicBezTo>
                  <a:pt x="4020737" y="4432717"/>
                  <a:pt x="4024383" y="4150338"/>
                  <a:pt x="4021804" y="3867960"/>
                </a:cubicBezTo>
                <a:lnTo>
                  <a:pt x="1512" y="386844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94037" y="5308601"/>
            <a:ext cx="3938264" cy="6921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pic>
        <p:nvPicPr>
          <p:cNvPr id="9" name="Picture 8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0393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MK Kilka zdję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430593" y="3643312"/>
            <a:ext cx="5713407" cy="235574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3643312"/>
            <a:ext cx="3115688" cy="19288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5" y="1276350"/>
            <a:ext cx="5713407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3" name="Freeform 2"/>
          <p:cNvSpPr/>
          <p:nvPr userDrawn="1"/>
        </p:nvSpPr>
        <p:spPr>
          <a:xfrm>
            <a:off x="5" y="0"/>
            <a:ext cx="6719557" cy="642035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 Placeholder 37"/>
          <p:cNvSpPr>
            <a:spLocks noGrp="1"/>
          </p:cNvSpPr>
          <p:nvPr>
            <p:ph type="body" sz="quarter" idx="19" hasCustomPrompt="1"/>
          </p:nvPr>
        </p:nvSpPr>
        <p:spPr>
          <a:xfrm>
            <a:off x="460166" y="113132"/>
            <a:ext cx="5877133" cy="25801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Kliknij aby dodać tytuł prezentacji</a:t>
            </a:r>
            <a:endParaRPr lang="en-US" dirty="0"/>
          </a:p>
        </p:txBody>
      </p:sp>
      <p:sp>
        <p:nvSpPr>
          <p:cNvPr id="6" name="Text Placeholder 39"/>
          <p:cNvSpPr>
            <a:spLocks noGrp="1"/>
          </p:cNvSpPr>
          <p:nvPr>
            <p:ph type="body" sz="quarter" idx="20" hasCustomPrompt="1"/>
          </p:nvPr>
        </p:nvSpPr>
        <p:spPr>
          <a:xfrm>
            <a:off x="460374" y="309403"/>
            <a:ext cx="5876925" cy="27093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10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dirty="0" err="1"/>
              <a:t>Kliknij</a:t>
            </a:r>
            <a:r>
              <a:rPr lang="en-US" dirty="0"/>
              <a:t> </a:t>
            </a:r>
            <a:r>
              <a:rPr lang="en-US" dirty="0" err="1"/>
              <a:t>aby</a:t>
            </a:r>
            <a:r>
              <a:rPr lang="en-US" dirty="0"/>
              <a:t> </a:t>
            </a:r>
            <a:r>
              <a:rPr lang="en-US" dirty="0" err="1"/>
              <a:t>dodać</a:t>
            </a:r>
            <a:r>
              <a:rPr lang="en-US" dirty="0"/>
              <a:t> </a:t>
            </a:r>
            <a:r>
              <a:rPr lang="en-US" dirty="0" err="1"/>
              <a:t>podtytuł</a:t>
            </a:r>
            <a:r>
              <a:rPr lang="en-US" dirty="0"/>
              <a:t> </a:t>
            </a:r>
            <a:r>
              <a:rPr lang="en-US" dirty="0" err="1"/>
              <a:t>prezentacji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4836" y="6077156"/>
            <a:ext cx="420364" cy="397546"/>
          </a:xfrm>
          <a:prstGeom prst="rect">
            <a:avLst/>
          </a:prstGeom>
          <a:noFill/>
        </p:spPr>
        <p:txBody>
          <a:bodyPr wrap="square" lIns="0" tIns="0" rIns="0" rtlCol="0">
            <a:spAutoFit/>
          </a:bodyPr>
          <a:lstStyle/>
          <a:p>
            <a:pPr>
              <a:lnSpc>
                <a:spcPts val="3000"/>
              </a:lnSpc>
              <a:tabLst/>
            </a:pPr>
            <a:fld id="{A7771732-3C82-1545-98DD-8255A4E3438A}" type="slidenum">
              <a:rPr lang="en-US" sz="1200" smtClean="0">
                <a:solidFill>
                  <a:srgbClr val="90057D"/>
                </a:solidFill>
                <a:latin typeface="Calibri" pitchFamily="18" charset="0"/>
                <a:cs typeface="Calibri" pitchFamily="18" charset="0"/>
              </a:rPr>
              <a:pPr>
                <a:lnSpc>
                  <a:spcPts val="3000"/>
                </a:lnSpc>
                <a:tabLst/>
              </a:pPr>
              <a:t>‹#›</a:t>
            </a:fld>
            <a:endParaRPr lang="en-US" sz="1200" dirty="0" err="1">
              <a:solidFill>
                <a:srgbClr val="90057D"/>
              </a:solidFill>
              <a:latin typeface="Calibri" pitchFamily="18" charset="0"/>
              <a:cs typeface="Calibri" pitchFamily="18" charset="0"/>
            </a:endParaRP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6007838" y="1276351"/>
            <a:ext cx="3136162" cy="2144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/>
          <a:lstStyle>
            <a:lvl1pPr marL="0" indent="0">
              <a:buNone/>
              <a:defRPr sz="2000"/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obraz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22" hasCustomPrompt="1"/>
          </p:nvPr>
        </p:nvSpPr>
        <p:spPr>
          <a:xfrm>
            <a:off x="460374" y="5640286"/>
            <a:ext cx="2854326" cy="45980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053A98"/>
                </a:solidFill>
              </a:defRPr>
            </a:lvl1pPr>
          </a:lstStyle>
          <a:p>
            <a:pPr lvl="0"/>
            <a:r>
              <a:rPr lang="pl-PL" dirty="0"/>
              <a:t>Kliknij aby dodać podpis</a:t>
            </a:r>
            <a:endParaRPr lang="en-US" dirty="0"/>
          </a:p>
        </p:txBody>
      </p:sp>
      <p:pic>
        <p:nvPicPr>
          <p:cNvPr id="18" name="Picture 17" descr="wydzial ekon PL 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97133" y="76569"/>
            <a:ext cx="2225040" cy="101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860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5930900" y="4011425"/>
            <a:ext cx="228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600" b="0" i="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Office Theme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34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68" r:id="rId5"/>
    <p:sldLayoutId id="2147483663" r:id="rId6"/>
    <p:sldLayoutId id="2147483664" r:id="rId7"/>
    <p:sldLayoutId id="2147483665" r:id="rId8"/>
    <p:sldLayoutId id="2147483666" r:id="rId9"/>
    <p:sldLayoutId id="214748366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con.umk.pl/kandydat/kadra/" TargetMode="External"/><Relationship Id="rId3" Type="http://schemas.openxmlformats.org/officeDocument/2006/relationships/hyperlink" Target="mailto:robkara@umk.pl" TargetMode="External"/><Relationship Id="rId7" Type="http://schemas.openxmlformats.org/officeDocument/2006/relationships/hyperlink" Target="mailto:magdalena.reiter@umk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mailto:b_jozwik@umk.pl" TargetMode="External"/><Relationship Id="rId5" Type="http://schemas.openxmlformats.org/officeDocument/2006/relationships/hyperlink" Target="mailto:anna.hucko@umk.pl" TargetMode="External"/><Relationship Id="rId4" Type="http://schemas.openxmlformats.org/officeDocument/2006/relationships/hyperlink" Target="mailto:Maciej.Panka@umk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60" y="1919111"/>
            <a:ext cx="3330054" cy="2991555"/>
          </a:xfrm>
        </p:spPr>
        <p:txBody>
          <a:bodyPr/>
          <a:lstStyle/>
          <a:p>
            <a:pPr algn="ctr"/>
            <a:r>
              <a:rPr lang="pl-PL" sz="2800" dirty="0" smtClean="0"/>
              <a:t>Spotkanie informacyjne projektu</a:t>
            </a:r>
            <a:br>
              <a:rPr lang="pl-PL" sz="2800" dirty="0" smtClean="0"/>
            </a:br>
            <a:r>
              <a:rPr lang="pl-PL" sz="2800" i="1" dirty="0" smtClean="0"/>
              <a:t>Podniesienie kompetencji kadry dydaktycznej UMK</a:t>
            </a:r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45661" y="5136447"/>
            <a:ext cx="3513540" cy="399816"/>
          </a:xfrm>
        </p:spPr>
        <p:txBody>
          <a:bodyPr/>
          <a:lstStyle/>
          <a:p>
            <a:pPr algn="ctr"/>
            <a:r>
              <a:rPr lang="pl-PL" dirty="0" smtClean="0"/>
              <a:t>07.02.2018</a:t>
            </a:r>
            <a:endParaRPr lang="en-US" dirty="0"/>
          </a:p>
        </p:txBody>
      </p:sp>
      <p:pic>
        <p:nvPicPr>
          <p:cNvPr id="6" name="Symbol zastępczy zawartości 4" descr="FE_Wiedza_Edukacja_Rozwoj_rgb-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157" y="5733258"/>
            <a:ext cx="5746044" cy="1124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4797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52588" y="776607"/>
            <a:ext cx="5867399" cy="541206"/>
          </a:xfrm>
        </p:spPr>
        <p:txBody>
          <a:bodyPr/>
          <a:lstStyle/>
          <a:p>
            <a:r>
              <a:rPr lang="pl-PL" dirty="0" smtClean="0">
                <a:solidFill>
                  <a:srgbClr val="90057D"/>
                </a:solidFill>
              </a:rPr>
              <a:t>Realizacja</a:t>
            </a:r>
            <a:endParaRPr lang="en-US" dirty="0">
              <a:solidFill>
                <a:srgbClr val="90057D"/>
              </a:solidFill>
            </a:endParaRP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xmlns="" id="{AE7A146F-9263-4086-B41F-2B0210C00B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2588" y="1552553"/>
            <a:ext cx="8418879" cy="5130335"/>
          </a:xfrm>
        </p:spPr>
        <p:txBody>
          <a:bodyPr numCol="1"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sz="1800" b="1" dirty="0" smtClean="0">
                <a:ea typeface="Times New Roman" panose="02020603050405020304" pitchFamily="18" charset="0"/>
              </a:rPr>
              <a:t>Jednostki realizujące </a:t>
            </a:r>
            <a:r>
              <a:rPr lang="pl-PL" sz="1800" b="1" dirty="0">
                <a:ea typeface="Times New Roman" panose="02020603050405020304" pitchFamily="18" charset="0"/>
              </a:rPr>
              <a:t>projekt</a:t>
            </a:r>
            <a:r>
              <a:rPr lang="pl-PL" sz="1800" dirty="0" smtClean="0">
                <a:ea typeface="Times New Roman" panose="02020603050405020304" pitchFamily="18" charset="0"/>
              </a:rPr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sz="1800" dirty="0" smtClean="0">
                <a:ea typeface="Times New Roman" panose="02020603050405020304" pitchFamily="18" charset="0"/>
              </a:rPr>
              <a:t>Wydział </a:t>
            </a:r>
            <a:r>
              <a:rPr lang="pl-PL" sz="1800" dirty="0">
                <a:ea typeface="Times New Roman" panose="02020603050405020304" pitchFamily="18" charset="0"/>
              </a:rPr>
              <a:t>Nauk Ekonomicznych i Zarządzania UMK (jednostka wiodąca</a:t>
            </a:r>
            <a:r>
              <a:rPr lang="pl-PL" sz="1800" dirty="0" smtClean="0">
                <a:ea typeface="Times New Roman" panose="02020603050405020304" pitchFamily="18" charset="0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r>
              <a:rPr lang="pl-PL" sz="1800" dirty="0" smtClean="0">
                <a:ea typeface="Times New Roman" panose="02020603050405020304" pitchFamily="18" charset="0"/>
              </a:rPr>
              <a:t>Uniwersyteckie </a:t>
            </a:r>
            <a:r>
              <a:rPr lang="pl-PL" sz="1800" dirty="0">
                <a:ea typeface="Times New Roman" panose="02020603050405020304" pitchFamily="18" charset="0"/>
              </a:rPr>
              <a:t>Centrum Nowoczesnych Technologii </a:t>
            </a:r>
            <a:r>
              <a:rPr lang="pl-PL" sz="1800" dirty="0" smtClean="0">
                <a:ea typeface="Times New Roman" panose="02020603050405020304" pitchFamily="18" charset="0"/>
              </a:rPr>
              <a:t>Nauczania</a:t>
            </a:r>
          </a:p>
          <a:p>
            <a:pPr marL="0" indent="0">
              <a:spcAft>
                <a:spcPts val="0"/>
              </a:spcAft>
              <a:buNone/>
            </a:pPr>
            <a:endParaRPr lang="pl-PL" sz="1800" dirty="0" smtClean="0">
              <a:ea typeface="Times New Roman" panose="02020603050405020304" pitchFamily="18" charset="0"/>
            </a:endParaRPr>
          </a:p>
          <a:p>
            <a:pPr marL="985838" indent="-985838">
              <a:spcAft>
                <a:spcPts val="0"/>
              </a:spcAft>
              <a:buNone/>
            </a:pPr>
            <a:r>
              <a:rPr lang="pl-PL" sz="1800" b="1" dirty="0" smtClean="0">
                <a:ea typeface="Times New Roman" panose="02020603050405020304" pitchFamily="18" charset="0"/>
              </a:rPr>
              <a:t>Zadanie 1:</a:t>
            </a:r>
            <a:r>
              <a:rPr lang="pl-PL" sz="1800" dirty="0" smtClean="0">
                <a:ea typeface="Times New Roman" panose="02020603050405020304" pitchFamily="18" charset="0"/>
              </a:rPr>
              <a:t> Studium Praktycznej Nauki Języków Obcych</a:t>
            </a:r>
          </a:p>
          <a:p>
            <a:pPr marL="985838" indent="-985838">
              <a:spcAft>
                <a:spcPts val="0"/>
              </a:spcAft>
              <a:buNone/>
            </a:pPr>
            <a:r>
              <a:rPr lang="pl-PL" sz="1800" b="1" dirty="0" smtClean="0">
                <a:ea typeface="Times New Roman" panose="02020603050405020304" pitchFamily="18" charset="0"/>
              </a:rPr>
              <a:t>Zadanie 2:</a:t>
            </a:r>
            <a:r>
              <a:rPr lang="pl-PL" sz="1800" dirty="0" smtClean="0">
                <a:ea typeface="Times New Roman" panose="02020603050405020304" pitchFamily="18" charset="0"/>
              </a:rPr>
              <a:t> Podmiot zewnętrzny oraz Wydział Nauk Pedagogicznych</a:t>
            </a:r>
          </a:p>
          <a:p>
            <a:pPr marL="985838" indent="-985838">
              <a:buNone/>
            </a:pPr>
            <a:r>
              <a:rPr lang="pl-PL" sz="1800" b="1" dirty="0" smtClean="0">
                <a:ea typeface="Times New Roman" panose="02020603050405020304" pitchFamily="18" charset="0"/>
              </a:rPr>
              <a:t>Zadanie 3:</a:t>
            </a:r>
            <a:r>
              <a:rPr lang="pl-PL" sz="1800" dirty="0" smtClean="0">
                <a:ea typeface="Times New Roman" panose="02020603050405020304" pitchFamily="18" charset="0"/>
              </a:rPr>
              <a:t> Wydział Matematyki i Informatyki, </a:t>
            </a:r>
            <a:r>
              <a:rPr lang="pl-PL" sz="1800" dirty="0">
                <a:ea typeface="Times New Roman" panose="02020603050405020304" pitchFamily="18" charset="0"/>
              </a:rPr>
              <a:t>Wydział Fizyki, Astronomii i Informatyki </a:t>
            </a:r>
            <a:r>
              <a:rPr lang="pl-PL" sz="1800" dirty="0" smtClean="0">
                <a:ea typeface="Times New Roman" panose="02020603050405020304" pitchFamily="18" charset="0"/>
              </a:rPr>
              <a:t>Stosowanej, </a:t>
            </a:r>
            <a:r>
              <a:rPr lang="pl-PL" sz="1800" dirty="0">
                <a:ea typeface="Times New Roman" panose="02020603050405020304" pitchFamily="18" charset="0"/>
              </a:rPr>
              <a:t>Wydział Humanistyczny, </a:t>
            </a:r>
            <a:r>
              <a:rPr lang="pl-PL" sz="1800" dirty="0" smtClean="0">
                <a:ea typeface="Times New Roman" panose="02020603050405020304" pitchFamily="18" charset="0"/>
              </a:rPr>
              <a:t>Wydział </a:t>
            </a:r>
            <a:r>
              <a:rPr lang="pl-PL" sz="1800" dirty="0">
                <a:ea typeface="Times New Roman" panose="02020603050405020304" pitchFamily="18" charset="0"/>
              </a:rPr>
              <a:t>Nauk </a:t>
            </a:r>
            <a:r>
              <a:rPr lang="pl-PL" sz="1800" dirty="0" smtClean="0">
                <a:ea typeface="Times New Roman" panose="02020603050405020304" pitchFamily="18" charset="0"/>
              </a:rPr>
              <a:t>Pedagogicznych, Wydział Prawa i Administracji, Wydział Sztuk Pięknych</a:t>
            </a:r>
          </a:p>
          <a:p>
            <a:pPr marL="985838" indent="-985838">
              <a:buNone/>
            </a:pPr>
            <a:r>
              <a:rPr lang="pl-PL" sz="1800" b="1" dirty="0" smtClean="0">
                <a:ea typeface="Times New Roman" panose="02020603050405020304" pitchFamily="18" charset="0"/>
              </a:rPr>
              <a:t>Zadanie 4:</a:t>
            </a:r>
            <a:r>
              <a:rPr lang="pl-PL" sz="1800" dirty="0" smtClean="0">
                <a:ea typeface="Times New Roman" panose="02020603050405020304" pitchFamily="18" charset="0"/>
              </a:rPr>
              <a:t> Instytut Informacji Naukowej i Bibliologii oraz </a:t>
            </a:r>
            <a:r>
              <a:rPr lang="pl-PL" sz="1800" dirty="0">
                <a:ea typeface="Times New Roman" panose="02020603050405020304" pitchFamily="18" charset="0"/>
              </a:rPr>
              <a:t>Wydział Matematyki i Informatyki</a:t>
            </a:r>
            <a:endParaRPr lang="pl-PL" sz="1800" dirty="0" smtClean="0"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pl-PL" sz="1800" b="1" dirty="0" smtClean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639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Podtytuł 2"/>
          <p:cNvSpPr txBox="1">
            <a:spLocks/>
          </p:cNvSpPr>
          <p:nvPr/>
        </p:nvSpPr>
        <p:spPr bwMode="auto">
          <a:xfrm>
            <a:off x="237506" y="950028"/>
            <a:ext cx="4298868" cy="560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altLang="pl-PL" sz="2400" b="1" dirty="0" smtClean="0">
                <a:solidFill>
                  <a:srgbClr val="053A98"/>
                </a:solidFill>
                <a:latin typeface="Calibri" pitchFamily="34" charset="0"/>
              </a:rPr>
              <a:t>prof. dr hab. Robert Karaszewski</a:t>
            </a:r>
          </a:p>
          <a:p>
            <a:r>
              <a:rPr lang="pl-PL" sz="1600" dirty="0" smtClean="0"/>
              <a:t>koordynator projektu</a:t>
            </a:r>
          </a:p>
          <a:p>
            <a:r>
              <a:rPr lang="pl-PL" sz="1600" dirty="0" smtClean="0"/>
              <a:t>Wydział Nauk Ekonomicznych i Zarządzania</a:t>
            </a:r>
            <a:br>
              <a:rPr lang="pl-PL" sz="1600" dirty="0" smtClean="0"/>
            </a:br>
            <a:r>
              <a:rPr lang="pl-PL" sz="1600" dirty="0" smtClean="0"/>
              <a:t>pok. 34</a:t>
            </a:r>
            <a:br>
              <a:rPr lang="pl-PL" sz="1600" dirty="0" smtClean="0"/>
            </a:br>
            <a:r>
              <a:rPr lang="pl-PL" sz="1600" dirty="0" smtClean="0"/>
              <a:t>tel. 56 611 48 92</a:t>
            </a:r>
            <a:br>
              <a:rPr lang="pl-PL" sz="1600" dirty="0" smtClean="0"/>
            </a:br>
            <a:r>
              <a:rPr lang="pl-PL" sz="1600" dirty="0" smtClean="0"/>
              <a:t>e-mail: </a:t>
            </a:r>
            <a:r>
              <a:rPr lang="pl-PL" sz="1600" u="sng" dirty="0" err="1" smtClean="0">
                <a:hlinkClick r:id="rId3"/>
              </a:rPr>
              <a:t>robkara@umk.pl</a:t>
            </a:r>
            <a:endParaRPr lang="pl-PL" sz="1600" u="sng" dirty="0" smtClean="0"/>
          </a:p>
          <a:p>
            <a:endParaRPr lang="pl-PL" sz="1600" dirty="0" smtClean="0"/>
          </a:p>
          <a:p>
            <a:r>
              <a:rPr lang="pl-PL" altLang="pl-PL" sz="2400" b="1" dirty="0" smtClean="0">
                <a:solidFill>
                  <a:srgbClr val="053A98"/>
                </a:solidFill>
                <a:latin typeface="Calibri" pitchFamily="34" charset="0"/>
              </a:rPr>
              <a:t>dr inż. Maciej </a:t>
            </a:r>
            <a:r>
              <a:rPr lang="pl-PL" altLang="pl-PL" sz="2400" b="1" dirty="0" err="1" smtClean="0">
                <a:solidFill>
                  <a:srgbClr val="053A98"/>
                </a:solidFill>
                <a:latin typeface="Calibri" pitchFamily="34" charset="0"/>
              </a:rPr>
              <a:t>Pańka</a:t>
            </a:r>
            <a:endParaRPr lang="pl-PL" altLang="pl-PL" sz="2400" b="1" dirty="0" smtClean="0">
              <a:solidFill>
                <a:srgbClr val="053A98"/>
              </a:solidFill>
              <a:latin typeface="Calibri" pitchFamily="34" charset="0"/>
            </a:endParaRPr>
          </a:p>
          <a:p>
            <a:r>
              <a:rPr lang="pl-PL" sz="1600" dirty="0" smtClean="0"/>
              <a:t>kierownik projektu</a:t>
            </a:r>
          </a:p>
          <a:p>
            <a:r>
              <a:rPr lang="pl-PL" sz="1600" dirty="0" smtClean="0"/>
              <a:t>Uniwersyteckie Centrum Nowoczesnych Technologii Nauczania</a:t>
            </a:r>
            <a:br>
              <a:rPr lang="pl-PL" sz="1600" dirty="0" smtClean="0"/>
            </a:br>
            <a:r>
              <a:rPr lang="pl-PL" sz="1600" dirty="0" smtClean="0"/>
              <a:t>tel. 56 611 49 63</a:t>
            </a:r>
            <a:br>
              <a:rPr lang="pl-PL" sz="1600" dirty="0" smtClean="0"/>
            </a:br>
            <a:r>
              <a:rPr lang="pl-PL" sz="1600" dirty="0" smtClean="0"/>
              <a:t>e-mail: </a:t>
            </a:r>
            <a:r>
              <a:rPr lang="pl-PL" sz="1600" u="sng" dirty="0" err="1" smtClean="0">
                <a:hlinkClick r:id="rId4"/>
              </a:rPr>
              <a:t>Maciej.Panka@umk.pl</a:t>
            </a:r>
            <a:endParaRPr lang="pl-PL" sz="1600" u="sng" dirty="0" smtClean="0"/>
          </a:p>
          <a:p>
            <a:endParaRPr lang="pl-PL" sz="1600" dirty="0" smtClean="0"/>
          </a:p>
          <a:p>
            <a:r>
              <a:rPr lang="pl-PL" altLang="pl-PL" sz="2400" b="1" dirty="0" smtClean="0">
                <a:solidFill>
                  <a:srgbClr val="053A98"/>
                </a:solidFill>
                <a:latin typeface="Calibri" pitchFamily="34" charset="0"/>
              </a:rPr>
              <a:t>mgr Anna </a:t>
            </a:r>
            <a:r>
              <a:rPr lang="pl-PL" altLang="pl-PL" sz="2400" b="1" dirty="0" err="1" smtClean="0">
                <a:solidFill>
                  <a:srgbClr val="053A98"/>
                </a:solidFill>
                <a:latin typeface="Calibri" pitchFamily="34" charset="0"/>
              </a:rPr>
              <a:t>Hućko</a:t>
            </a:r>
            <a:endParaRPr lang="pl-PL" altLang="pl-PL" sz="2400" b="1" dirty="0" smtClean="0">
              <a:solidFill>
                <a:srgbClr val="053A98"/>
              </a:solidFill>
              <a:latin typeface="Calibri" pitchFamily="34" charset="0"/>
            </a:endParaRPr>
          </a:p>
          <a:p>
            <a:r>
              <a:rPr lang="pl-PL" sz="1600" dirty="0" smtClean="0"/>
              <a:t>asystent ds. merytorycznych</a:t>
            </a:r>
          </a:p>
          <a:p>
            <a:r>
              <a:rPr lang="pl-PL" sz="1600" dirty="0" smtClean="0"/>
              <a:t>Studium Praktycznej Nauki Języków Obcych</a:t>
            </a:r>
            <a:br>
              <a:rPr lang="pl-PL" sz="1600" dirty="0" smtClean="0"/>
            </a:br>
            <a:r>
              <a:rPr lang="pl-PL" sz="1600" dirty="0" smtClean="0"/>
              <a:t>pok. 6</a:t>
            </a:r>
            <a:br>
              <a:rPr lang="pl-PL" sz="1600" dirty="0" smtClean="0"/>
            </a:br>
            <a:r>
              <a:rPr lang="pl-PL" sz="1600" dirty="0" smtClean="0"/>
              <a:t>tel. 56 611 42 01</a:t>
            </a:r>
            <a:br>
              <a:rPr lang="pl-PL" sz="1600" dirty="0" smtClean="0"/>
            </a:br>
            <a:r>
              <a:rPr lang="pl-PL" sz="1600" dirty="0" smtClean="0"/>
              <a:t>e-mail: </a:t>
            </a:r>
            <a:r>
              <a:rPr lang="pl-PL" sz="1600" u="sng" dirty="0" err="1" smtClean="0">
                <a:hlinkClick r:id="rId5"/>
              </a:rPr>
              <a:t>anna.hucko@umk.pl</a:t>
            </a:r>
            <a:endParaRPr lang="pl-PL" sz="1600" dirty="0" smtClean="0"/>
          </a:p>
          <a:p>
            <a:pPr marL="342900" indent="-342900" algn="r"/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5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6" name="Podtytuł 2"/>
          <p:cNvSpPr txBox="1">
            <a:spLocks/>
          </p:cNvSpPr>
          <p:nvPr/>
        </p:nvSpPr>
        <p:spPr bwMode="auto">
          <a:xfrm>
            <a:off x="4688758" y="2161309"/>
            <a:ext cx="4298868" cy="3788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l-PL" altLang="pl-PL" sz="2400" b="1" dirty="0" smtClean="0">
                <a:solidFill>
                  <a:srgbClr val="053A98"/>
                </a:solidFill>
                <a:latin typeface="Calibri" pitchFamily="34" charset="0"/>
              </a:rPr>
              <a:t>mgr Barbara Jóźwik</a:t>
            </a:r>
          </a:p>
          <a:p>
            <a:r>
              <a:rPr lang="pl-PL" sz="1600" dirty="0" smtClean="0"/>
              <a:t>asystent ds. organizacyjnych</a:t>
            </a:r>
          </a:p>
          <a:p>
            <a:r>
              <a:rPr lang="pl-PL" sz="1600" dirty="0" smtClean="0"/>
              <a:t>Wydział Nauk Ekonomicznych i Zarządzania</a:t>
            </a:r>
            <a:br>
              <a:rPr lang="pl-PL" sz="1600" dirty="0" smtClean="0"/>
            </a:br>
            <a:r>
              <a:rPr lang="pl-PL" sz="1600" dirty="0" smtClean="0"/>
              <a:t>pok. 34</a:t>
            </a:r>
            <a:br>
              <a:rPr lang="pl-PL" sz="1600" dirty="0" smtClean="0"/>
            </a:br>
            <a:r>
              <a:rPr lang="pl-PL" sz="1600" dirty="0" smtClean="0"/>
              <a:t>tel. 56 611 48 92</a:t>
            </a:r>
            <a:br>
              <a:rPr lang="pl-PL" sz="1600" dirty="0" smtClean="0"/>
            </a:br>
            <a:r>
              <a:rPr lang="pl-PL" sz="1600" dirty="0" smtClean="0"/>
              <a:t>e-mail: </a:t>
            </a:r>
            <a:r>
              <a:rPr lang="pl-PL" sz="1600" u="sng" dirty="0" err="1" smtClean="0">
                <a:hlinkClick r:id="rId6"/>
              </a:rPr>
              <a:t>b_jozwik@umk.pl</a:t>
            </a:r>
            <a:endParaRPr lang="pl-PL" sz="1600" u="sng" dirty="0" smtClean="0"/>
          </a:p>
          <a:p>
            <a:endParaRPr lang="pl-PL" sz="1600" dirty="0" smtClean="0"/>
          </a:p>
          <a:p>
            <a:r>
              <a:rPr lang="pl-PL" altLang="pl-PL" sz="2400" b="1" dirty="0" smtClean="0">
                <a:solidFill>
                  <a:srgbClr val="053A98"/>
                </a:solidFill>
                <a:latin typeface="Calibri" pitchFamily="34" charset="0"/>
              </a:rPr>
              <a:t>mgr Magdalena Reiter</a:t>
            </a:r>
          </a:p>
          <a:p>
            <a:r>
              <a:rPr lang="pl-PL" sz="1600" dirty="0" smtClean="0"/>
              <a:t>opiekun projektu w Dziale Zarządzania Funduszami Strukturalnymi</a:t>
            </a:r>
          </a:p>
          <a:p>
            <a:r>
              <a:rPr lang="pl-PL" sz="1600" dirty="0" smtClean="0"/>
              <a:t>pok. 113</a:t>
            </a:r>
          </a:p>
          <a:p>
            <a:r>
              <a:rPr lang="en-US" sz="1600" dirty="0" smtClean="0"/>
              <a:t>tel. 56 611-26-89</a:t>
            </a:r>
            <a:endParaRPr lang="pl-PL" sz="1600" dirty="0" smtClean="0"/>
          </a:p>
          <a:p>
            <a:r>
              <a:rPr lang="en-US" sz="1600" dirty="0" smtClean="0"/>
              <a:t>e-mail: </a:t>
            </a:r>
            <a:r>
              <a:rPr lang="en-US" sz="1600" u="sng" dirty="0" smtClean="0">
                <a:hlinkClick r:id="rId7"/>
              </a:rPr>
              <a:t>magdalena.reiter@umk.pl</a:t>
            </a:r>
            <a:endParaRPr lang="pl-PL" sz="1600" dirty="0" smtClean="0"/>
          </a:p>
          <a:p>
            <a:pPr marL="342900" indent="-342900" algn="r"/>
            <a:endParaRPr lang="pl-PL" altLang="pl-PL" sz="1600" dirty="0">
              <a:latin typeface="Calibri" pitchFamily="34" charset="0"/>
            </a:endParaRPr>
          </a:p>
        </p:txBody>
      </p:sp>
      <p:sp>
        <p:nvSpPr>
          <p:cNvPr id="7" name="Podtytuł 2"/>
          <p:cNvSpPr txBox="1">
            <a:spLocks/>
          </p:cNvSpPr>
          <p:nvPr/>
        </p:nvSpPr>
        <p:spPr bwMode="auto">
          <a:xfrm>
            <a:off x="2990586" y="6139543"/>
            <a:ext cx="5997040" cy="46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l-PL" altLang="pl-PL" sz="1400" dirty="0" smtClean="0">
                <a:solidFill>
                  <a:srgbClr val="053A98"/>
                </a:solidFill>
                <a:latin typeface="Calibri" pitchFamily="34" charset="0"/>
                <a:hlinkClick r:id="rId8"/>
              </a:rPr>
              <a:t>https://www.econ.umk.pl/kandydat/kadra</a:t>
            </a:r>
            <a:r>
              <a:rPr lang="pl-PL" altLang="pl-PL" sz="1400" dirty="0" smtClean="0">
                <a:solidFill>
                  <a:srgbClr val="053A98"/>
                </a:solidFill>
                <a:latin typeface="Calibri" pitchFamily="34" charset="0"/>
                <a:hlinkClick r:id="rId8"/>
              </a:rPr>
              <a:t>/</a:t>
            </a:r>
            <a:endParaRPr lang="pl-PL" altLang="pl-PL" sz="1400" dirty="0" smtClean="0">
              <a:solidFill>
                <a:srgbClr val="053A98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52588" y="776607"/>
            <a:ext cx="5867399" cy="541206"/>
          </a:xfrm>
        </p:spPr>
        <p:txBody>
          <a:bodyPr/>
          <a:lstStyle/>
          <a:p>
            <a:r>
              <a:rPr lang="pl-PL" dirty="0" smtClean="0">
                <a:solidFill>
                  <a:srgbClr val="90057D"/>
                </a:solidFill>
              </a:rPr>
              <a:t>Dofinansowanie</a:t>
            </a:r>
            <a:endParaRPr lang="en-US" dirty="0">
              <a:solidFill>
                <a:srgbClr val="90057D"/>
              </a:solidFill>
            </a:endParaRP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xmlns="" id="{AE7A146F-9263-4086-B41F-2B0210C00B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2588" y="1317813"/>
            <a:ext cx="8418879" cy="5365076"/>
          </a:xfrm>
        </p:spPr>
        <p:txBody>
          <a:bodyPr numCol="1"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pl-PL" sz="1800" dirty="0">
                <a:ea typeface="Times New Roman" panose="02020603050405020304" pitchFamily="18" charset="0"/>
              </a:rPr>
              <a:t>Projekt jest współfinansowany przez Unię Europejską w ramach Europejskiego Funduszu </a:t>
            </a:r>
            <a:r>
              <a:rPr lang="pl-PL" sz="1800" dirty="0" smtClean="0">
                <a:ea typeface="Times New Roman" panose="02020603050405020304" pitchFamily="18" charset="0"/>
              </a:rPr>
              <a:t>Społecznego.</a:t>
            </a:r>
            <a:endParaRPr lang="pl-PL" sz="3200" dirty="0"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endParaRPr lang="pl-PL" sz="1800" b="1" dirty="0" smtClean="0"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l-PL" sz="1800" b="1" dirty="0" smtClean="0">
                <a:ea typeface="Times New Roman" panose="02020603050405020304" pitchFamily="18" charset="0"/>
              </a:rPr>
              <a:t>Program </a:t>
            </a:r>
            <a:r>
              <a:rPr lang="pl-PL" sz="1800" b="1" dirty="0">
                <a:ea typeface="Times New Roman" panose="02020603050405020304" pitchFamily="18" charset="0"/>
              </a:rPr>
              <a:t>Operacyjny</a:t>
            </a:r>
            <a:r>
              <a:rPr lang="pl-PL" sz="1800" dirty="0">
                <a:ea typeface="Times New Roman" panose="02020603050405020304" pitchFamily="18" charset="0"/>
              </a:rPr>
              <a:t> Wiedza Edukacja Rozwój 2014-2020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l-PL" sz="1800" b="1" dirty="0">
                <a:ea typeface="Times New Roman" panose="02020603050405020304" pitchFamily="18" charset="0"/>
              </a:rPr>
              <a:t>Oś priorytetowa:</a:t>
            </a:r>
            <a:r>
              <a:rPr lang="pl-PL" sz="1800" dirty="0">
                <a:ea typeface="Times New Roman" panose="02020603050405020304" pitchFamily="18" charset="0"/>
              </a:rPr>
              <a:t> III Szkolnictwo wyższe dla gospodarki i rozwoju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1800" b="1" dirty="0">
                <a:ea typeface="Times New Roman" panose="02020603050405020304" pitchFamily="18" charset="0"/>
              </a:rPr>
              <a:t>Działanie:</a:t>
            </a:r>
            <a:r>
              <a:rPr lang="pl-PL" sz="1800" dirty="0">
                <a:ea typeface="Times New Roman" panose="02020603050405020304" pitchFamily="18" charset="0"/>
              </a:rPr>
              <a:t> 3.4 Zarządzanie w instytucjach szkolnictwa </a:t>
            </a:r>
            <a:r>
              <a:rPr lang="pl-PL" sz="1800" dirty="0" smtClean="0">
                <a:ea typeface="Times New Roman" panose="02020603050405020304" pitchFamily="18" charset="0"/>
              </a:rPr>
              <a:t>wyższego</a:t>
            </a:r>
          </a:p>
          <a:p>
            <a:pPr marL="0" indent="0">
              <a:buNone/>
            </a:pPr>
            <a:endParaRPr lang="pl-PL" sz="1800" dirty="0"/>
          </a:p>
          <a:p>
            <a:pPr marL="0" indent="0">
              <a:buNone/>
            </a:pPr>
            <a:r>
              <a:rPr lang="pl-PL" sz="1800" b="1" dirty="0">
                <a:ea typeface="Times New Roman" panose="02020603050405020304" pitchFamily="18" charset="0"/>
              </a:rPr>
              <a:t>Instytucja przyznająca dofinansowanie</a:t>
            </a:r>
            <a:r>
              <a:rPr lang="pl-PL" sz="1800" dirty="0">
                <a:ea typeface="Times New Roman" panose="02020603050405020304" pitchFamily="18" charset="0"/>
              </a:rPr>
              <a:t>: Narodowe Centrum Badań i Rozwoju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6706820"/>
              </p:ext>
            </p:extLst>
          </p:nvPr>
        </p:nvGraphicFramePr>
        <p:xfrm>
          <a:off x="460166" y="4138863"/>
          <a:ext cx="8311302" cy="1925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6220"/>
                <a:gridCol w="3206220"/>
                <a:gridCol w="1898862"/>
              </a:tblGrid>
              <a:tr h="38501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Wartość projektu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1 367 280,00 zł</a:t>
                      </a:r>
                      <a:endParaRPr lang="pl-PL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01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Dofinansowanie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ze środków UE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1 152 343,58 zł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01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ze środków budżetu państwa</a:t>
                      </a:r>
                      <a:endParaRPr lang="pl-PL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163 636,42 zł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01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Wkład własny</a:t>
                      </a:r>
                      <a:endParaRPr lang="pl-PL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51 300,00 zł</a:t>
                      </a:r>
                      <a:endParaRPr lang="pl-PL" sz="18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501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Średnia wartość wsparcia na jednego uczestnika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l-PL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4 557,60 zł</a:t>
                      </a:r>
                      <a:endParaRPr lang="pl-PL" sz="18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658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52588" y="776607"/>
            <a:ext cx="5867399" cy="541206"/>
          </a:xfrm>
        </p:spPr>
        <p:txBody>
          <a:bodyPr/>
          <a:lstStyle/>
          <a:p>
            <a:r>
              <a:rPr lang="pl-PL" dirty="0" smtClean="0">
                <a:solidFill>
                  <a:srgbClr val="90057D"/>
                </a:solidFill>
              </a:rPr>
              <a:t>Realizacja</a:t>
            </a:r>
            <a:endParaRPr lang="en-US" dirty="0">
              <a:solidFill>
                <a:srgbClr val="90057D"/>
              </a:solidFill>
            </a:endParaRP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xmlns="" id="{AE7A146F-9263-4086-B41F-2B0210C00B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2588" y="1552553"/>
            <a:ext cx="8418879" cy="5130335"/>
          </a:xfrm>
        </p:spPr>
        <p:txBody>
          <a:bodyPr numCol="1">
            <a:noAutofit/>
          </a:bodyPr>
          <a:lstStyle/>
          <a:p>
            <a:pPr>
              <a:buNone/>
            </a:pPr>
            <a:endParaRPr lang="pl-PL" altLang="pl-PL" sz="1800" dirty="0"/>
          </a:p>
          <a:p>
            <a:pPr>
              <a:buNone/>
            </a:pPr>
            <a:r>
              <a:rPr lang="pl-PL" altLang="pl-PL" sz="1800" b="1" dirty="0" smtClean="0"/>
              <a:t>Cel główny: </a:t>
            </a:r>
            <a:r>
              <a:rPr lang="pl-PL" altLang="pl-PL" sz="1800" dirty="0" smtClean="0"/>
              <a:t>podniesienie </a:t>
            </a:r>
            <a:r>
              <a:rPr lang="pl-PL" altLang="pl-PL" sz="1800" dirty="0"/>
              <a:t>kompetencji kadry dydaktycznej UMK poprzez objęcie działaniami projektowymi 300 przedstawicieli kadry dydaktycznej uczelni w okresie 01.08.2017-31.07.2019</a:t>
            </a:r>
            <a:r>
              <a:rPr lang="pl-PL" altLang="pl-PL" sz="1800" dirty="0" smtClean="0"/>
              <a:t>.</a:t>
            </a:r>
          </a:p>
          <a:p>
            <a:pPr>
              <a:buNone/>
            </a:pPr>
            <a:endParaRPr lang="pl-PL" altLang="pl-PL" sz="1800" dirty="0"/>
          </a:p>
          <a:p>
            <a:pPr>
              <a:buNone/>
            </a:pPr>
            <a:r>
              <a:rPr lang="pl-PL" sz="1800" b="1" dirty="0"/>
              <a:t>Grupa docelowa</a:t>
            </a:r>
            <a:r>
              <a:rPr lang="pl-PL" sz="1800" dirty="0"/>
              <a:t>: nauczyciele akademiccy zatrudnieni w Uniwersytecie Mikołaja Kopernika w Toruniu w ramach umowy o pracę na stanowisku pracownika </a:t>
            </a:r>
            <a:r>
              <a:rPr lang="pl-PL" sz="1800" u="sng" dirty="0"/>
              <a:t>dydaktycznego</a:t>
            </a:r>
            <a:r>
              <a:rPr lang="pl-PL" sz="1800" dirty="0"/>
              <a:t> lub </a:t>
            </a:r>
            <a:r>
              <a:rPr lang="pl-PL" sz="1800" u="sng" dirty="0"/>
              <a:t>naukowo-dydaktycznego</a:t>
            </a:r>
            <a:r>
              <a:rPr lang="pl-PL" sz="1800" dirty="0"/>
              <a:t> (w rozumieniu art. 108 ustawy Prawo o Szkolnictwie Wyższym), należący do grupy Młodych pracowników lub Doświadczonych pracowników. Okres zatrudnienia na UMK musi obejmować minimum 1,5 roku od momentu rozpoczęcia udziału w projekcie.</a:t>
            </a:r>
          </a:p>
          <a:p>
            <a:pPr>
              <a:buNone/>
            </a:pPr>
            <a:endParaRPr lang="pl-PL" altLang="pl-PL" sz="1800" dirty="0" smtClean="0"/>
          </a:p>
          <a:p>
            <a:pPr>
              <a:buNone/>
            </a:pPr>
            <a:r>
              <a:rPr lang="pl-PL" sz="1800" dirty="0" smtClean="0"/>
              <a:t>Projekt obejmuje nauczycieli akademickich </a:t>
            </a:r>
            <a:r>
              <a:rPr lang="pl-PL" sz="1800" b="1" dirty="0" smtClean="0"/>
              <a:t>13 wydziałów zlokalizowanych w kampusie toruńskim (bez </a:t>
            </a:r>
            <a:r>
              <a:rPr lang="pl-PL" sz="1800" b="1" dirty="0" err="1" smtClean="0"/>
              <a:t>WPiA</a:t>
            </a:r>
            <a:r>
              <a:rPr lang="pl-PL" sz="1800" b="1" dirty="0" smtClean="0"/>
              <a:t>)</a:t>
            </a:r>
            <a:r>
              <a:rPr lang="pl-PL" sz="1800" dirty="0" smtClean="0"/>
              <a:t>.</a:t>
            </a: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352588" y="776607"/>
            <a:ext cx="5867399" cy="541206"/>
          </a:xfrm>
        </p:spPr>
        <p:txBody>
          <a:bodyPr/>
          <a:lstStyle/>
          <a:p>
            <a:r>
              <a:rPr lang="pl-PL" dirty="0" smtClean="0">
                <a:solidFill>
                  <a:srgbClr val="90057D"/>
                </a:solidFill>
              </a:rPr>
              <a:t>Realizacja</a:t>
            </a:r>
            <a:endParaRPr lang="en-US" dirty="0">
              <a:solidFill>
                <a:srgbClr val="90057D"/>
              </a:solidFill>
            </a:endParaRPr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xmlns="" id="{AE7A146F-9263-4086-B41F-2B0210C00B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52588" y="1552553"/>
            <a:ext cx="8418879" cy="5130335"/>
          </a:xfrm>
        </p:spPr>
        <p:txBody>
          <a:bodyPr numCol="1">
            <a:noAutofit/>
          </a:bodyPr>
          <a:lstStyle/>
          <a:p>
            <a:pPr>
              <a:buNone/>
            </a:pPr>
            <a:endParaRPr lang="pl-PL" altLang="pl-PL" sz="1800" dirty="0"/>
          </a:p>
          <a:p>
            <a:pPr>
              <a:buNone/>
            </a:pPr>
            <a:r>
              <a:rPr lang="pl-PL" sz="1800" dirty="0" smtClean="0"/>
              <a:t>Uczestnicy będą klasyfikowani w projekcie według przynależności do jednej z grup:</a:t>
            </a:r>
          </a:p>
          <a:p>
            <a:pPr>
              <a:buNone/>
            </a:pPr>
            <a:r>
              <a:rPr lang="pl-PL" sz="1800" dirty="0" smtClean="0"/>
              <a:t>a) </a:t>
            </a:r>
            <a:r>
              <a:rPr lang="pl-PL" sz="1800" b="1" dirty="0" smtClean="0"/>
              <a:t>Młodzi pracownicy</a:t>
            </a:r>
            <a:r>
              <a:rPr lang="pl-PL" sz="1800" dirty="0" smtClean="0"/>
              <a:t> - </a:t>
            </a:r>
            <a:r>
              <a:rPr lang="pl-PL" sz="1800" dirty="0" err="1" smtClean="0"/>
              <a:t>pracownicy</a:t>
            </a:r>
            <a:r>
              <a:rPr lang="pl-PL" sz="1800" dirty="0" smtClean="0"/>
              <a:t> posiadający tytuł magistra lub stopień doktora (60% uczestników);</a:t>
            </a:r>
          </a:p>
          <a:p>
            <a:pPr>
              <a:buNone/>
            </a:pPr>
            <a:r>
              <a:rPr lang="pl-PL" sz="1800" dirty="0" smtClean="0"/>
              <a:t>b) </a:t>
            </a:r>
            <a:r>
              <a:rPr lang="pl-PL" sz="1800" b="1" dirty="0" smtClean="0"/>
              <a:t>Doświadczeni pracownicy</a:t>
            </a:r>
            <a:r>
              <a:rPr lang="pl-PL" sz="1800" dirty="0" smtClean="0"/>
              <a:t> - </a:t>
            </a:r>
            <a:r>
              <a:rPr lang="pl-PL" sz="1800" dirty="0" err="1" smtClean="0"/>
              <a:t>pracownicy</a:t>
            </a:r>
            <a:r>
              <a:rPr lang="pl-PL" sz="1800" dirty="0" smtClean="0"/>
              <a:t> posiadający stopień doktora habilitowanego lub tytuł profesora.</a:t>
            </a:r>
          </a:p>
          <a:p>
            <a:pPr marL="0" indent="0">
              <a:buNone/>
            </a:pPr>
            <a:r>
              <a:rPr lang="pl-PL" sz="1800" dirty="0" smtClean="0"/>
              <a:t>Podział podyktowany charakterem prac wykonywanych przez określoną grupę. Każdej grupie zostaną zaproponowane w ramach kursów inne programy szkoleń, dopasowane do rodzaju prowadzonych zajęć dydaktycznych i wymaganych kompetencji, co pozwoli na efektywne wykorzystanie wsparcia uzyskanego w projekcie w ramach wykonywanej pracy.</a:t>
            </a:r>
          </a:p>
          <a:p>
            <a:pPr>
              <a:buNone/>
            </a:pPr>
            <a:endParaRPr lang="pl-PL" sz="1800" dirty="0" smtClean="0"/>
          </a:p>
          <a:p>
            <a:pPr>
              <a:buNone/>
            </a:pPr>
            <a:r>
              <a:rPr lang="pl-PL" sz="1800" b="1" dirty="0" smtClean="0"/>
              <a:t>Liczba planowanych miejsc</a:t>
            </a:r>
            <a:r>
              <a:rPr lang="pl-PL" sz="1800" dirty="0" smtClean="0"/>
              <a:t>: 300</a:t>
            </a: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3" name="Symbol zastępczy zawartości 2">
            <a:extLst>
              <a:ext uri="{FF2B5EF4-FFF2-40B4-BE49-F238E27FC236}">
                <a16:creationId xmlns:a16="http://schemas.microsoft.com/office/drawing/2014/main" xmlns="" id="{AE7A146F-9263-4086-B41F-2B0210C00B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86333" y="783771"/>
            <a:ext cx="8418879" cy="5925787"/>
          </a:xfrm>
        </p:spPr>
        <p:txBody>
          <a:bodyPr numCol="1">
            <a:noAutofit/>
          </a:bodyPr>
          <a:lstStyle/>
          <a:p>
            <a:pPr>
              <a:buNone/>
            </a:pPr>
            <a:r>
              <a:rPr lang="pl-PL" sz="1800" b="1" dirty="0" smtClean="0"/>
              <a:t>Ścieżka udziału w projekcie:</a:t>
            </a:r>
            <a:endParaRPr lang="pl-PL" sz="1800" dirty="0" smtClean="0"/>
          </a:p>
          <a:p>
            <a:pPr>
              <a:buNone/>
            </a:pPr>
            <a:r>
              <a:rPr lang="pl-PL" sz="1800" dirty="0" smtClean="0"/>
              <a:t>1) </a:t>
            </a:r>
            <a:r>
              <a:rPr lang="pl-PL" sz="1800" b="1" dirty="0" smtClean="0"/>
              <a:t>Bilans Kompetencji</a:t>
            </a:r>
            <a:r>
              <a:rPr lang="pl-PL" sz="1800" dirty="0" smtClean="0"/>
              <a:t> na wejściu – wskazujący poziom posiadanych kompetencji i weryfikujący indywidualne potrzeby,</a:t>
            </a:r>
          </a:p>
          <a:p>
            <a:pPr>
              <a:buNone/>
            </a:pPr>
            <a:r>
              <a:rPr lang="pl-PL" sz="1800" dirty="0" smtClean="0"/>
              <a:t>2) Udział w </a:t>
            </a:r>
            <a:r>
              <a:rPr lang="pl-PL" sz="1800" b="1" dirty="0" smtClean="0"/>
              <a:t>maksymalnie</a:t>
            </a:r>
            <a:r>
              <a:rPr lang="pl-PL" sz="1800" dirty="0" smtClean="0"/>
              <a:t> dwóch z czterech poniższych </a:t>
            </a:r>
            <a:r>
              <a:rPr lang="pl-PL" sz="1800" b="1" dirty="0" smtClean="0"/>
              <a:t>kursów dokształcających</a:t>
            </a:r>
            <a:r>
              <a:rPr lang="pl-PL" sz="1800" dirty="0" smtClean="0"/>
              <a:t> dotyczących podniesienia kompetencji dydaktycznych w zakresie:</a:t>
            </a:r>
          </a:p>
          <a:p>
            <a:pPr lvl="0">
              <a:buNone/>
            </a:pPr>
            <a:r>
              <a:rPr lang="pl-PL" sz="1800" dirty="0" smtClean="0"/>
              <a:t>	- prowadzenia dydaktyki w języku angielskim (Kurs 1),</a:t>
            </a:r>
          </a:p>
          <a:p>
            <a:pPr lvl="0">
              <a:buNone/>
            </a:pPr>
            <a:r>
              <a:rPr lang="pl-PL" sz="1800" dirty="0" smtClean="0"/>
              <a:t>	- innowacyjnych umiejętności dydaktycznych (Kurs 2),</a:t>
            </a:r>
          </a:p>
          <a:p>
            <a:pPr lvl="0">
              <a:buNone/>
            </a:pPr>
            <a:r>
              <a:rPr lang="pl-PL" sz="1800" dirty="0" smtClean="0"/>
              <a:t>	- umiejętności informatycznych (Kurs 3),</a:t>
            </a:r>
          </a:p>
          <a:p>
            <a:pPr lvl="0">
              <a:buNone/>
            </a:pPr>
            <a:r>
              <a:rPr lang="pl-PL" sz="1800" dirty="0" smtClean="0"/>
              <a:t>	- zarządzania informacją (Kurs 4),</a:t>
            </a:r>
          </a:p>
          <a:p>
            <a:pPr>
              <a:buNone/>
            </a:pPr>
            <a:r>
              <a:rPr lang="pl-PL" sz="1800" dirty="0" smtClean="0"/>
              <a:t>	zgodnie ze wskazaniem wynikającym z Bilansu Kompetencji na wejściu (całkowity koszt na Uczestnika nie może przekroczyć 9 000,00 zł),</a:t>
            </a:r>
          </a:p>
          <a:p>
            <a:pPr>
              <a:buNone/>
            </a:pPr>
            <a:r>
              <a:rPr lang="pl-PL" sz="1800" b="1" dirty="0" smtClean="0"/>
              <a:t>	Obowiązkowy </a:t>
            </a:r>
            <a:r>
              <a:rPr lang="pl-PL" sz="1800" dirty="0" smtClean="0"/>
              <a:t>jest udział w </a:t>
            </a:r>
            <a:r>
              <a:rPr lang="pl-PL" sz="1800" b="1" dirty="0" smtClean="0"/>
              <a:t>jednym </a:t>
            </a:r>
            <a:r>
              <a:rPr lang="pl-PL" sz="1800" dirty="0" smtClean="0"/>
              <a:t>z powyższych kursów. Każdy kurs trwa </a:t>
            </a:r>
            <a:r>
              <a:rPr lang="pl-PL" sz="1800" b="1" dirty="0" smtClean="0"/>
              <a:t>90 godzin dydaktycznych</a:t>
            </a:r>
            <a:r>
              <a:rPr lang="pl-PL" sz="1800" dirty="0" smtClean="0"/>
              <a:t> realizowanych w trakcie jednego </a:t>
            </a:r>
            <a:r>
              <a:rPr lang="pl-PL" sz="1800" b="1" dirty="0" smtClean="0"/>
              <a:t>semestru</a:t>
            </a:r>
            <a:r>
              <a:rPr lang="pl-PL" sz="1800" dirty="0" smtClean="0"/>
              <a:t>, z czego część zajęć odbywa się w formie </a:t>
            </a:r>
            <a:r>
              <a:rPr lang="pl-PL" sz="1800" b="1" dirty="0" smtClean="0"/>
              <a:t>e-learningu</a:t>
            </a:r>
            <a:r>
              <a:rPr lang="pl-PL" sz="1800" dirty="0" smtClean="0"/>
              <a:t>.</a:t>
            </a:r>
          </a:p>
          <a:p>
            <a:pPr>
              <a:buNone/>
            </a:pPr>
            <a:r>
              <a:rPr lang="pl-PL" sz="1800" dirty="0" smtClean="0"/>
              <a:t>	Uczestnik ma </a:t>
            </a:r>
            <a:r>
              <a:rPr lang="pl-PL" sz="1800" b="1" dirty="0" smtClean="0"/>
              <a:t>możliwość </a:t>
            </a:r>
            <a:r>
              <a:rPr lang="pl-PL" sz="1800" dirty="0" smtClean="0"/>
              <a:t>udziału w </a:t>
            </a:r>
            <a:r>
              <a:rPr lang="pl-PL" sz="1800" b="1" dirty="0" smtClean="0"/>
              <a:t>drugim </a:t>
            </a:r>
            <a:r>
              <a:rPr lang="pl-PL" sz="1800" dirty="0" smtClean="0"/>
              <a:t>wybranym kursie.</a:t>
            </a:r>
          </a:p>
          <a:p>
            <a:pPr>
              <a:buNone/>
            </a:pPr>
            <a:r>
              <a:rPr lang="pl-PL" sz="1800" dirty="0" smtClean="0"/>
              <a:t>3) </a:t>
            </a:r>
            <a:r>
              <a:rPr lang="pl-PL" sz="1800" b="1" dirty="0" smtClean="0"/>
              <a:t>Bilans Kompetencji</a:t>
            </a:r>
            <a:r>
              <a:rPr lang="pl-PL" sz="1800" dirty="0" smtClean="0"/>
              <a:t> na wyjściu – wskazujący poziom (zmianę) nabytych kompetencji,</a:t>
            </a:r>
          </a:p>
          <a:p>
            <a:pPr>
              <a:buNone/>
            </a:pPr>
            <a:r>
              <a:rPr lang="pl-PL" sz="1800" dirty="0" smtClean="0"/>
              <a:t>4) </a:t>
            </a:r>
            <a:r>
              <a:rPr lang="pl-PL" sz="1800" b="1" dirty="0" smtClean="0"/>
              <a:t>Wdrożenie</a:t>
            </a:r>
            <a:r>
              <a:rPr lang="pl-PL" sz="1800" dirty="0" smtClean="0"/>
              <a:t> nabytych kompetencji w ramach prowadzonych zajęć, mających wymiar min. jednego semestru (zrealizowanego lub rozpoczętego w trakcie realizacji projektu).</a:t>
            </a:r>
          </a:p>
          <a:p>
            <a:pPr>
              <a:buNone/>
            </a:pP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460166" y="1413164"/>
          <a:ext cx="8113818" cy="2777836"/>
        </p:xfrm>
        <a:graphic>
          <a:graphicData uri="http://schemas.openxmlformats.org/drawingml/2006/table">
            <a:tbl>
              <a:tblPr/>
              <a:tblGrid>
                <a:gridCol w="2304714"/>
                <a:gridCol w="1876464"/>
                <a:gridCol w="3932640"/>
              </a:tblGrid>
              <a:tr h="5555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Times New Roman"/>
                        </a:rPr>
                        <a:t>Kurs</a:t>
                      </a:r>
                      <a:endParaRPr lang="pl-PL" sz="1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Młodzi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(mgr, dr)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Doświadczeni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(dr hab., prof.)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222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I. </a:t>
                      </a:r>
                      <a:r>
                        <a:rPr lang="pl-PL" sz="1400" b="1" dirty="0">
                          <a:latin typeface="Calibri"/>
                          <a:ea typeface="Times New Roman"/>
                        </a:rPr>
                        <a:t>Akademicki język angielski</a:t>
                      </a:r>
                      <a:r>
                        <a:rPr lang="pl-PL" sz="1400" dirty="0">
                          <a:latin typeface="Calibri"/>
                          <a:ea typeface="Times New Roman"/>
                        </a:rPr>
                        <a:t> - podnoszenie kompetencji w zakresie prowadzenia dydaktyki w języku obcym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90 godzin/ grupę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1. Przygotowanie i przekaz wykładów/zajęć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2. Terminologia języka akademickiego, zastosowanie w praktyce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3. Przygotowanie i przedstawianie prezentacji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4. Kluczowe obszary gramatyczne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5. Słownictwo do debaty naukowej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6. Dodatkowe zagadnienia wskazane przez uczestników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i="1" dirty="0">
                          <a:solidFill>
                            <a:srgbClr val="0000FF"/>
                          </a:solidFill>
                          <a:latin typeface="Calibri"/>
                          <a:ea typeface="Times New Roman"/>
                        </a:rPr>
                        <a:t>Grupy dzielone wydziałami. Kurs prowadzi do osiągnięcia poziomu C1.</a:t>
                      </a:r>
                      <a:endParaRPr lang="pl-PL" sz="14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120 miejsc (24 grupy x 5 osób)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1116282" y="1496291"/>
          <a:ext cx="7647707" cy="2420389"/>
        </p:xfrm>
        <a:graphic>
          <a:graphicData uri="http://schemas.openxmlformats.org/drawingml/2006/table">
            <a:tbl>
              <a:tblPr/>
              <a:tblGrid>
                <a:gridCol w="1529669"/>
                <a:gridCol w="2780811"/>
                <a:gridCol w="3337227"/>
              </a:tblGrid>
              <a:tr h="6050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Kurs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4618" marR="546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Młodzi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(mgr, dr)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4618" marR="546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Doświadczeni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(dr hab., prof.)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4618" marR="546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8152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II. Działania w zakresie kompetencji dotyczących </a:t>
                      </a:r>
                      <a:r>
                        <a:rPr lang="pl-PL" sz="1400" b="1">
                          <a:latin typeface="Calibri"/>
                          <a:ea typeface="Times New Roman"/>
                        </a:rPr>
                        <a:t>innowacyjnych umiejętności dydaktycznych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90 godzin/ grupę</a:t>
                      </a:r>
                    </a:p>
                  </a:txBody>
                  <a:tcPr marL="54618" marR="54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1. Innowacyjne metody dydaktyczne</a:t>
                      </a:r>
                    </a:p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2. Design thinking</a:t>
                      </a:r>
                    </a:p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3. Nauczanie z wykorzystaniem gier edukacyjnych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100 miejsc (10 grup x 10 osób)</a:t>
                      </a:r>
                    </a:p>
                  </a:txBody>
                  <a:tcPr marL="54618" marR="54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1. Innowacyjne metody dydaktyczne</a:t>
                      </a:r>
                    </a:p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2. Nowoczesne metody pracy w grupach, odwrócona klasa, projekt edukacyjny</a:t>
                      </a:r>
                    </a:p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3. Metody behawioralne, kognitywne i symulacje komputerowe w dydaktyce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60 miejsc (6 grup x 10 osób)</a:t>
                      </a:r>
                    </a:p>
                  </a:txBody>
                  <a:tcPr marL="54618" marR="546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78775" y="1805049"/>
          <a:ext cx="7481453" cy="2588821"/>
        </p:xfrm>
        <a:graphic>
          <a:graphicData uri="http://schemas.openxmlformats.org/drawingml/2006/table">
            <a:tbl>
              <a:tblPr/>
              <a:tblGrid>
                <a:gridCol w="1433390"/>
                <a:gridCol w="2985090"/>
                <a:gridCol w="3062973"/>
              </a:tblGrid>
              <a:tr h="64720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Kurs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2318" marR="52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Młodzi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(mgr, dr)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2318" marR="52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Doświadczeni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(dr hab., prof.)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2318" marR="523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9416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III. Działania w zakresie kompetencji dotyczących </a:t>
                      </a:r>
                      <a:r>
                        <a:rPr lang="pl-PL" sz="1400" b="1">
                          <a:latin typeface="Calibri"/>
                          <a:ea typeface="Times New Roman"/>
                        </a:rPr>
                        <a:t>umiejętności informatycznych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90 godzin/ grupę</a:t>
                      </a:r>
                    </a:p>
                  </a:txBody>
                  <a:tcPr marL="52318" marR="52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1. Zdalne nauczanie w praktyce</a:t>
                      </a:r>
                    </a:p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2. Tworzenie stron i blogów internetowych, wykorzystanie mediów społ. w dydaktyce</a:t>
                      </a:r>
                    </a:p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3. Techniki i narzędzia pracy z grafiką, animacją, filmem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80 miejsc (8 grup x 10 osób)</a:t>
                      </a:r>
                    </a:p>
                  </a:txBody>
                  <a:tcPr marL="52318" marR="52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1. Metodyka kształcenia na odległość</a:t>
                      </a:r>
                    </a:p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2. Nowoczesne metody tworzenia interaktywnych prezentacji multimedialnych</a:t>
                      </a:r>
                    </a:p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3. Współczesne systemy informatyczne wspomagające dydaktykę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60 miejsc (6 grup x 10 osób)</a:t>
                      </a:r>
                    </a:p>
                  </a:txBody>
                  <a:tcPr marL="52318" marR="52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9"/>
          </p:nvPr>
        </p:nvSpPr>
        <p:spPr>
          <a:xfrm>
            <a:off x="460166" y="113131"/>
            <a:ext cx="5877133" cy="428735"/>
          </a:xfrm>
        </p:spPr>
        <p:txBody>
          <a:bodyPr/>
          <a:lstStyle/>
          <a:p>
            <a:r>
              <a:rPr lang="pl-PL" dirty="0" smtClean="0"/>
              <a:t>Spotkanie informacyjne projektu</a:t>
            </a:r>
            <a:br>
              <a:rPr lang="pl-PL" dirty="0" smtClean="0"/>
            </a:br>
            <a:r>
              <a:rPr lang="pl-PL" i="1" dirty="0" smtClean="0"/>
              <a:t>Podniesienie kompetencji kadry dydaktycznej UMK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080656" y="1567543"/>
          <a:ext cx="7327076" cy="3028207"/>
        </p:xfrm>
        <a:graphic>
          <a:graphicData uri="http://schemas.openxmlformats.org/drawingml/2006/table">
            <a:tbl>
              <a:tblPr/>
              <a:tblGrid>
                <a:gridCol w="1486751"/>
                <a:gridCol w="2921087"/>
                <a:gridCol w="2919238"/>
              </a:tblGrid>
              <a:tr h="7570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Kurs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5409" marR="554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Młodzi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(mgr, dr)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5409" marR="554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Doświadczeni pracownicy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Calibri"/>
                          <a:ea typeface="Times New Roman"/>
                        </a:rPr>
                        <a:t>(dr hab., prof.)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</a:txBody>
                  <a:tcPr marL="55409" marR="554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2711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IV. Działania w zakresie kompetencji dotyczących </a:t>
                      </a:r>
                      <a:r>
                        <a:rPr lang="pl-PL" sz="1400" b="1">
                          <a:latin typeface="Calibri"/>
                          <a:ea typeface="Times New Roman"/>
                        </a:rPr>
                        <a:t>zarządzania informacją</a:t>
                      </a:r>
                      <a:endParaRPr lang="pl-PL" sz="1400">
                        <a:latin typeface="Calibri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90 godzin/ grupę</a:t>
                      </a:r>
                    </a:p>
                  </a:txBody>
                  <a:tcPr marL="55409" marR="55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1. Współczesne techniki wyszukiwania, przetwarzania i zarządzania informacją</a:t>
                      </a:r>
                    </a:p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2. Statystyka i eksploracja danych</a:t>
                      </a:r>
                    </a:p>
                    <a:p>
                      <a:pPr marL="166370" indent="-166370"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3. Techniki i narzędzia wizualizacji dużych zbiorów danych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latin typeface="Calibri"/>
                          <a:ea typeface="Times New Roman"/>
                        </a:rPr>
                        <a:t>30 miejsc (3 grupy x 10 osób)</a:t>
                      </a:r>
                    </a:p>
                  </a:txBody>
                  <a:tcPr marL="55409" marR="55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1. Współczesne techniki wyszukiwania, przetwarzania i zarządzania informacją</a:t>
                      </a:r>
                    </a:p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2. Przetwarzanie informacji z naukowych baz danych</a:t>
                      </a:r>
                    </a:p>
                    <a:p>
                      <a:pPr marL="167005" indent="-167005"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3. Metody i narzędzia prezentowania informacji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Times New Roman"/>
                        </a:rPr>
                        <a:t>20 miejsc (2 grupy x 10 osób)</a:t>
                      </a:r>
                    </a:p>
                  </a:txBody>
                  <a:tcPr marL="55409" marR="5540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258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solidFill>
            <a:srgbClr val="000000">
              <a:alpha val="0"/>
            </a:srgbClr>
          </a:solidFill>
          <a:prstDash val="soli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rtlCol="0">
        <a:spAutoFit/>
      </a:bodyPr>
      <a:lstStyle>
        <a:defPPr>
          <a:lnSpc>
            <a:spcPts val="3000"/>
          </a:lnSpc>
          <a:tabLst/>
          <a:defRPr sz="2400" dirty="0" err="1" smtClean="0">
            <a:solidFill>
              <a:srgbClr val="254AA5"/>
            </a:solidFill>
            <a:latin typeface="Calibri" pitchFamily="18" charset="0"/>
            <a:cs typeface="Calibri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16984</TotalTime>
  <Words>829</Words>
  <Application>Microsoft Office PowerPoint</Application>
  <PresentationFormat>Pokaz na ekranie (4:3)</PresentationFormat>
  <Paragraphs>149</Paragraphs>
  <Slides>11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UMK</vt:lpstr>
      <vt:lpstr>Spotkanie informacyjne projektu Podniesienie kompetencji kadry dydaktycznej UMK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</vt:vector>
  </TitlesOfParts>
  <Company>UMK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Szablon prezentacji Powerpoint 4:3</dc:title>
  <dc:creator>UMK</dc:creator>
  <cp:lastModifiedBy>UMK</cp:lastModifiedBy>
  <cp:revision>257</cp:revision>
  <cp:lastPrinted>2016-11-19T13:26:22Z</cp:lastPrinted>
  <dcterms:created xsi:type="dcterms:W3CDTF">2016-01-15T08:49:16Z</dcterms:created>
  <dcterms:modified xsi:type="dcterms:W3CDTF">2018-03-14T15:53:52Z</dcterms:modified>
</cp:coreProperties>
</file>